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9"/>
  </p:notesMasterIdLst>
  <p:sldIdLst>
    <p:sldId id="256" r:id="rId2"/>
    <p:sldId id="257" r:id="rId3"/>
    <p:sldId id="258" r:id="rId4"/>
    <p:sldId id="259" r:id="rId5"/>
    <p:sldId id="260" r:id="rId6"/>
    <p:sldId id="262" r:id="rId7"/>
    <p:sldId id="261" r:id="rId8"/>
    <p:sldId id="263" r:id="rId9"/>
    <p:sldId id="264" r:id="rId10"/>
    <p:sldId id="283" r:id="rId11"/>
    <p:sldId id="266" r:id="rId12"/>
    <p:sldId id="267" r:id="rId13"/>
    <p:sldId id="268" r:id="rId14"/>
    <p:sldId id="269" r:id="rId15"/>
    <p:sldId id="270" r:id="rId16"/>
    <p:sldId id="271" r:id="rId17"/>
    <p:sldId id="272" r:id="rId18"/>
    <p:sldId id="273" r:id="rId19"/>
    <p:sldId id="284" r:id="rId20"/>
    <p:sldId id="285" r:id="rId21"/>
    <p:sldId id="276" r:id="rId22"/>
    <p:sldId id="277" r:id="rId23"/>
    <p:sldId id="278" r:id="rId24"/>
    <p:sldId id="280" r:id="rId25"/>
    <p:sldId id="279" r:id="rId26"/>
    <p:sldId id="281" r:id="rId27"/>
    <p:sldId id="282" r:id="rId28"/>
  </p:sldIdLst>
  <p:sldSz cx="12192000" cy="6858000"/>
  <p:notesSz cx="6858000" cy="9144000"/>
  <p:embeddedFontLst>
    <p:embeddedFont>
      <p:font typeface="Bookman Old Style" panose="02050604050505020204" pitchFamily="18"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ambria Math" panose="02040503050406030204" pitchFamily="18" charset="0"/>
      <p:regular r:id="rId38"/>
    </p:embeddedFont>
    <p:embeddedFont>
      <p:font typeface="Fira Code" panose="020B0809050000020004" pitchFamily="49" charset="0"/>
      <p:regular r:id="rId39"/>
      <p:bold r:id="rId40"/>
    </p:embeddedFont>
    <p:embeddedFont>
      <p:font typeface="Play" panose="020B0604020202020204" charset="0"/>
      <p:regular r:id="rId41"/>
      <p:bold r:id="rId42"/>
    </p:embeddedFont>
    <p:embeddedFont>
      <p:font typeface="Rockwell" panose="02060603020205020403" pitchFamily="18"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CF8A82-C477-4C1F-AAEF-8F736A38D5F0}" v="404" dt="2023-05-08T05:55:47.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1d6488bd35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1d6488bd35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21d6488bd35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d6488bd35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d6488bd35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21d6488bd35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75" name="Google Shape;75;p1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6" name="Google Shape;76;p1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2" name="Google Shape;82;p1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rm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8" name="Google Shape;88;p1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9" name="Google Shape;89;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92" name="Google Shape;92;p1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n-IN" sz="8000" b="0" cap="none">
                <a:solidFill>
                  <a:schemeClr val="lt1"/>
                </a:solidFill>
                <a:latin typeface="Rockwell"/>
                <a:ea typeface="Rockwell"/>
                <a:cs typeface="Rockwell"/>
                <a:sym typeface="Rockwell"/>
              </a:rPr>
              <a:t>“</a:t>
            </a:r>
            <a:endParaRPr/>
          </a:p>
        </p:txBody>
      </p:sp>
      <p:sp>
        <p:nvSpPr>
          <p:cNvPr id="93" name="Google Shape;93;p1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n-IN" sz="8000" b="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7" name="Google Shape;97;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1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1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5" name="Google Shape;105;p1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6" name="Google Shape;106;p1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7" name="Google Shape;107;p1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8" name="Google Shape;108;p1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4" name="Google Shape;114;p1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5" name="Google Shape;115;p1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6" name="Google Shape;116;p1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7" name="Google Shape;117;p1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8" name="Google Shape;118;p1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9" name="Google Shape;119;p1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20" name="Google Shape;120;p1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21" name="Google Shape;121;p1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22" name="Google Shape;122;p1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8" name="Google Shape;128;p1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1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4" name="Google Shape;134;p1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1595269" y="1122363"/>
            <a:ext cx="9001462"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95269" y="3602038"/>
            <a:ext cx="9001462" cy="1655762"/>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a:endParaRPr/>
          </a:p>
        </p:txBody>
      </p:sp>
      <p:sp>
        <p:nvSpPr>
          <p:cNvPr id="22" name="Google Shape;22;p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28" name="Google Shape;28;p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229244" y="657226"/>
            <a:ext cx="9733512"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1229244" y="3602038"/>
            <a:ext cx="9733512"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2400"/>
              <a:buNone/>
              <a:defRPr sz="2400">
                <a:solidFill>
                  <a:schemeClr val="lt1"/>
                </a:solidFill>
              </a:defRPr>
            </a:lvl1pPr>
            <a:lvl2pPr marL="914400" lvl="1" indent="-228600" algn="l">
              <a:lnSpc>
                <a:spcPct val="120000"/>
              </a:lnSpc>
              <a:spcBef>
                <a:spcPts val="500"/>
              </a:spcBef>
              <a:spcAft>
                <a:spcPts val="0"/>
              </a:spcAft>
              <a:buClr>
                <a:schemeClr val="lt1"/>
              </a:buClr>
              <a:buSzPts val="2000"/>
              <a:buNone/>
              <a:defRPr sz="2000">
                <a:solidFill>
                  <a:schemeClr val="lt1"/>
                </a:solidFill>
              </a:defRPr>
            </a:lvl2pPr>
            <a:lvl3pPr marL="1371600" lvl="2" indent="-228600" algn="l">
              <a:lnSpc>
                <a:spcPct val="120000"/>
              </a:lnSpc>
              <a:spcBef>
                <a:spcPts val="500"/>
              </a:spcBef>
              <a:spcAft>
                <a:spcPts val="0"/>
              </a:spcAft>
              <a:buClr>
                <a:schemeClr val="lt1"/>
              </a:buClr>
              <a:buSzPts val="1800"/>
              <a:buNone/>
              <a:defRPr sz="1800">
                <a:solidFill>
                  <a:schemeClr val="lt1"/>
                </a:solidFill>
              </a:defRPr>
            </a:lvl3pPr>
            <a:lvl4pPr marL="1828800" lvl="3" indent="-228600" algn="l">
              <a:lnSpc>
                <a:spcPct val="120000"/>
              </a:lnSpc>
              <a:spcBef>
                <a:spcPts val="500"/>
              </a:spcBef>
              <a:spcAft>
                <a:spcPts val="0"/>
              </a:spcAft>
              <a:buClr>
                <a:schemeClr val="lt1"/>
              </a:buClr>
              <a:buSzPts val="1600"/>
              <a:buNone/>
              <a:defRPr sz="1600">
                <a:solidFill>
                  <a:schemeClr val="lt1"/>
                </a:solidFill>
              </a:defRPr>
            </a:lvl4pPr>
            <a:lvl5pPr marL="2286000" lvl="4" indent="-228600" algn="l">
              <a:lnSpc>
                <a:spcPct val="120000"/>
              </a:lnSpc>
              <a:spcBef>
                <a:spcPts val="500"/>
              </a:spcBef>
              <a:spcAft>
                <a:spcPts val="0"/>
              </a:spcAft>
              <a:buClr>
                <a:schemeClr val="lt1"/>
              </a:buClr>
              <a:buSzPts val="1600"/>
              <a:buNone/>
              <a:defRPr sz="1600">
                <a:solidFill>
                  <a:schemeClr val="lt1"/>
                </a:solidFill>
              </a:defRPr>
            </a:lvl5pPr>
            <a:lvl6pPr marL="2743200" lvl="5" indent="-228600" algn="l">
              <a:lnSpc>
                <a:spcPct val="120000"/>
              </a:lnSpc>
              <a:spcBef>
                <a:spcPts val="500"/>
              </a:spcBef>
              <a:spcAft>
                <a:spcPts val="0"/>
              </a:spcAft>
              <a:buClr>
                <a:schemeClr val="lt1"/>
              </a:buClr>
              <a:buSzPts val="1600"/>
              <a:buNone/>
              <a:defRPr sz="1600">
                <a:solidFill>
                  <a:schemeClr val="lt1"/>
                </a:solidFill>
              </a:defRPr>
            </a:lvl6pPr>
            <a:lvl7pPr marL="3200400" lvl="6" indent="-228600" algn="l">
              <a:lnSpc>
                <a:spcPct val="120000"/>
              </a:lnSpc>
              <a:spcBef>
                <a:spcPts val="500"/>
              </a:spcBef>
              <a:spcAft>
                <a:spcPts val="0"/>
              </a:spcAft>
              <a:buClr>
                <a:schemeClr val="lt1"/>
              </a:buClr>
              <a:buSzPts val="1600"/>
              <a:buNone/>
              <a:defRPr sz="1600">
                <a:solidFill>
                  <a:schemeClr val="lt1"/>
                </a:solidFill>
              </a:defRPr>
            </a:lvl7pPr>
            <a:lvl8pPr marL="3657600" lvl="7" indent="-228600" algn="l">
              <a:lnSpc>
                <a:spcPct val="120000"/>
              </a:lnSpc>
              <a:spcBef>
                <a:spcPts val="500"/>
              </a:spcBef>
              <a:spcAft>
                <a:spcPts val="0"/>
              </a:spcAft>
              <a:buClr>
                <a:schemeClr val="lt1"/>
              </a:buClr>
              <a:buSzPts val="1600"/>
              <a:buNone/>
              <a:defRPr sz="1600">
                <a:solidFill>
                  <a:schemeClr val="lt1"/>
                </a:solidFill>
              </a:defRPr>
            </a:lvl8pPr>
            <a:lvl9pPr marL="4114800" lvl="8" indent="-228600" algn="l">
              <a:lnSpc>
                <a:spcPct val="120000"/>
              </a:lnSpc>
              <a:spcBef>
                <a:spcPts val="500"/>
              </a:spcBef>
              <a:spcAft>
                <a:spcPts val="0"/>
              </a:spcAft>
              <a:buClr>
                <a:schemeClr val="lt1"/>
              </a:buClr>
              <a:buSzPts val="1600"/>
              <a:buNone/>
              <a:defRPr sz="1600">
                <a:solidFill>
                  <a:schemeClr val="lt1"/>
                </a:solidFill>
              </a:defRPr>
            </a:lvl9pPr>
          </a:lstStyle>
          <a:p>
            <a:endParaRPr/>
          </a:p>
        </p:txBody>
      </p:sp>
      <p:sp>
        <p:nvSpPr>
          <p:cNvPr id="34" name="Google Shape;34;p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913795" y="2088319"/>
            <a:ext cx="510600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0" name="Google Shape;40;p6"/>
          <p:cNvSpPr txBox="1">
            <a:spLocks noGrp="1"/>
          </p:cNvSpPr>
          <p:nvPr>
            <p:ph type="body" idx="2"/>
          </p:nvPr>
        </p:nvSpPr>
        <p:spPr>
          <a:xfrm>
            <a:off x="6173403" y="2088319"/>
            <a:ext cx="5094154" cy="370288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1" name="Google Shape;41;p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7" name="Google Shape;47;p7"/>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8" name="Google Shape;48;p7"/>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9" name="Google Shape;49;p7"/>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50" name="Google Shape;50;p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61" name="Google Shape;61;p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2" name="Google Shape;62;p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68" name="Google Shape;68;p1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9" name="Google Shape;69;p1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12" name="Google Shape;12;p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3" name="Google Shape;13;p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4" name="Google Shape;14;p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9"/>
          <p:cNvPicPr preferRelativeResize="0"/>
          <p:nvPr/>
        </p:nvPicPr>
        <p:blipFill rotWithShape="1">
          <a:blip r:embed="rId3">
            <a:alphaModFix/>
          </a:blip>
          <a:srcRect/>
          <a:stretch/>
        </p:blipFill>
        <p:spPr>
          <a:xfrm>
            <a:off x="0" y="0"/>
            <a:ext cx="12224000" cy="6876000"/>
          </a:xfrm>
          <a:prstGeom prst="rect">
            <a:avLst/>
          </a:prstGeom>
          <a:noFill/>
          <a:ln>
            <a:noFill/>
          </a:ln>
        </p:spPr>
      </p:pic>
      <p:sp>
        <p:nvSpPr>
          <p:cNvPr id="142" name="Google Shape;142;p19"/>
          <p:cNvSpPr txBox="1"/>
          <p:nvPr/>
        </p:nvSpPr>
        <p:spPr>
          <a:xfrm>
            <a:off x="385590" y="462708"/>
            <a:ext cx="10785514"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400" b="0" i="0" u="none" strike="noStrike" cap="none" dirty="0">
                <a:solidFill>
                  <a:srgbClr val="0C0C0C"/>
                </a:solidFill>
                <a:latin typeface="Rockwell"/>
                <a:ea typeface="Rockwell"/>
                <a:cs typeface="Rockwell"/>
                <a:sym typeface="Rockwell"/>
              </a:rPr>
              <a:t>Descending Into the details : Understanding Line search &amp; Steepest</a:t>
            </a:r>
            <a:endParaRPr dirty="0"/>
          </a:p>
          <a:p>
            <a:pPr marL="0" marR="0" lvl="0" indent="0" algn="l" rtl="0">
              <a:spcBef>
                <a:spcPts val="0"/>
              </a:spcBef>
              <a:spcAft>
                <a:spcPts val="0"/>
              </a:spcAft>
              <a:buNone/>
            </a:pPr>
            <a:r>
              <a:rPr lang="en-IN" sz="4400" dirty="0">
                <a:solidFill>
                  <a:srgbClr val="0C0C0C"/>
                </a:solidFill>
                <a:latin typeface="Rockwell"/>
                <a:ea typeface="Rockwell"/>
                <a:cs typeface="Rockwell"/>
                <a:sym typeface="Rockwell"/>
              </a:rPr>
              <a:t>Descent Algorithm </a:t>
            </a:r>
            <a:endParaRPr dirty="0"/>
          </a:p>
        </p:txBody>
      </p:sp>
      <p:sp>
        <p:nvSpPr>
          <p:cNvPr id="143" name="Google Shape;143;p19"/>
          <p:cNvSpPr txBox="1"/>
          <p:nvPr/>
        </p:nvSpPr>
        <p:spPr>
          <a:xfrm>
            <a:off x="159744" y="4406747"/>
            <a:ext cx="12032255"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a:solidFill>
                  <a:schemeClr val="lt1"/>
                </a:solidFill>
                <a:latin typeface="Rockwell"/>
                <a:ea typeface="Rockwell"/>
                <a:cs typeface="Rockwell"/>
                <a:sym typeface="Rockwell"/>
              </a:rPr>
              <a:t>Gaurav Phalkey                                          Presented To</a:t>
            </a:r>
            <a:endParaRPr/>
          </a:p>
          <a:p>
            <a:pPr marL="0" marR="0" lvl="0" indent="0" algn="l" rtl="0">
              <a:spcBef>
                <a:spcPts val="0"/>
              </a:spcBef>
              <a:spcAft>
                <a:spcPts val="0"/>
              </a:spcAft>
              <a:buNone/>
            </a:pPr>
            <a:r>
              <a:rPr lang="en-IN" sz="3600">
                <a:solidFill>
                  <a:schemeClr val="lt1"/>
                </a:solidFill>
                <a:latin typeface="Rockwell"/>
                <a:ea typeface="Rockwell"/>
                <a:cs typeface="Rockwell"/>
                <a:sym typeface="Rockwell"/>
              </a:rPr>
              <a:t>2211MC06                                             </a:t>
            </a:r>
            <a:r>
              <a:rPr lang="en-IN" sz="3600" i="0">
                <a:solidFill>
                  <a:schemeClr val="lt1"/>
                </a:solidFill>
                <a:latin typeface="Rockwell"/>
                <a:ea typeface="Rockwell"/>
                <a:cs typeface="Rockwell"/>
                <a:sym typeface="Rockwell"/>
              </a:rPr>
              <a:t>Dr. B. B. Upadhyay</a:t>
            </a:r>
            <a:endParaRPr sz="3600">
              <a:solidFill>
                <a:schemeClr val="lt1"/>
              </a:solidFill>
              <a:latin typeface="Rockwell"/>
              <a:ea typeface="Rockwell"/>
              <a:cs typeface="Rockwell"/>
              <a:sym typeface="Rockwell"/>
            </a:endParaRPr>
          </a:p>
          <a:p>
            <a:pPr marL="0" marR="0" lvl="0" indent="0" algn="l" rtl="0">
              <a:spcBef>
                <a:spcPts val="0"/>
              </a:spcBef>
              <a:spcAft>
                <a:spcPts val="0"/>
              </a:spcAft>
              <a:buNone/>
            </a:pPr>
            <a:r>
              <a:rPr lang="en-IN" sz="3600">
                <a:solidFill>
                  <a:schemeClr val="lt1"/>
                </a:solidFill>
                <a:latin typeface="Rockwell"/>
                <a:ea typeface="Rockwell"/>
                <a:cs typeface="Rockwell"/>
                <a:sym typeface="Rockwell"/>
              </a:rPr>
              <a:t>M.Tech (M&amp;C)</a:t>
            </a:r>
            <a:endParaRPr/>
          </a:p>
        </p:txBody>
      </p:sp>
      <p:sp>
        <p:nvSpPr>
          <p:cNvPr id="144" name="Google Shape;144;p19"/>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fade">
                                      <p:cBhvr>
                                        <p:cTn id="12"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B49A9F-8373-E05C-8F42-D0B0CE092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10</a:t>
            </a:fld>
            <a:endParaRPr lang="en-IN"/>
          </a:p>
        </p:txBody>
      </p:sp>
      <p:sp>
        <p:nvSpPr>
          <p:cNvPr id="3" name="TextBox 2">
            <a:extLst>
              <a:ext uri="{FF2B5EF4-FFF2-40B4-BE49-F238E27FC236}">
                <a16:creationId xmlns:a16="http://schemas.microsoft.com/office/drawing/2014/main" id="{769A4B5B-C3CA-C952-0C14-AA8424234947}"/>
              </a:ext>
            </a:extLst>
          </p:cNvPr>
          <p:cNvSpPr txBox="1"/>
          <p:nvPr/>
        </p:nvSpPr>
        <p:spPr>
          <a:xfrm>
            <a:off x="5104048" y="210751"/>
            <a:ext cx="2235116" cy="584775"/>
          </a:xfrm>
          <a:prstGeom prst="rect">
            <a:avLst/>
          </a:prstGeom>
          <a:noFill/>
        </p:spPr>
        <p:txBody>
          <a:bodyPr wrap="square" rtlCol="0">
            <a:spAutoFit/>
          </a:bodyPr>
          <a:lstStyle/>
          <a:p>
            <a:r>
              <a:rPr lang="en-IN" sz="3200" dirty="0">
                <a:solidFill>
                  <a:schemeClr val="bg1"/>
                </a:solidFill>
                <a:latin typeface="Rockwell" panose="02060603020205020403" pitchFamily="18" charset="0"/>
              </a:rPr>
              <a:t>SONC</a:t>
            </a:r>
          </a:p>
        </p:txBody>
      </p:sp>
      <p:sp>
        <p:nvSpPr>
          <p:cNvPr id="4" name="TextBox 3">
            <a:extLst>
              <a:ext uri="{FF2B5EF4-FFF2-40B4-BE49-F238E27FC236}">
                <a16:creationId xmlns:a16="http://schemas.microsoft.com/office/drawing/2014/main" id="{49D66D11-2590-1B46-5C0A-5E040E4F3FEE}"/>
              </a:ext>
            </a:extLst>
          </p:cNvPr>
          <p:cNvSpPr txBox="1"/>
          <p:nvPr/>
        </p:nvSpPr>
        <p:spPr>
          <a:xfrm>
            <a:off x="1175657" y="2760732"/>
            <a:ext cx="10091899" cy="1169551"/>
          </a:xfrm>
          <a:prstGeom prst="rect">
            <a:avLst/>
          </a:prstGeom>
          <a:noFill/>
        </p:spPr>
        <p:txBody>
          <a:bodyPr wrap="square" rtlCol="0">
            <a:spAutoFit/>
          </a:bodyPr>
          <a:lstStyle/>
          <a:p>
            <a:pPr marL="0" marR="0" lvl="0" indent="0" algn="ctr" rtl="0">
              <a:spcBef>
                <a:spcPts val="0"/>
              </a:spcBef>
              <a:spcAft>
                <a:spcPts val="0"/>
              </a:spcAft>
              <a:buNone/>
            </a:pPr>
            <a:r>
              <a:rPr lang="en-US" sz="2800" dirty="0">
                <a:solidFill>
                  <a:schemeClr val="lt1"/>
                </a:solidFill>
                <a:latin typeface="Rockwell"/>
                <a:ea typeface="Rockwell"/>
                <a:cs typeface="Rockwell"/>
                <a:sym typeface="Rockwell"/>
              </a:rPr>
              <a:t> </a:t>
            </a:r>
            <a:r>
              <a:rPr lang="en-US" sz="2800" dirty="0">
                <a:solidFill>
                  <a:schemeClr val="lt1"/>
                </a:solidFill>
                <a:latin typeface="Rockwell" panose="02060603020205020403" pitchFamily="18" charset="0"/>
                <a:ea typeface="Cambria Math"/>
                <a:cs typeface="Cambria Math"/>
                <a:sym typeface="Cambria Math"/>
              </a:rPr>
              <a:t>This Second  order Necessary condition are not sufficient</a:t>
            </a:r>
          </a:p>
          <a:p>
            <a:pPr marL="0" marR="0" lvl="0" indent="0" algn="ctr" rtl="0">
              <a:spcBef>
                <a:spcPts val="0"/>
              </a:spcBef>
              <a:spcAft>
                <a:spcPts val="0"/>
              </a:spcAft>
              <a:buNone/>
            </a:pPr>
            <a:r>
              <a:rPr lang="en-US" sz="2800" dirty="0">
                <a:solidFill>
                  <a:schemeClr val="lt1"/>
                </a:solidFill>
                <a:latin typeface="Rockwell" panose="02060603020205020403" pitchFamily="18" charset="0"/>
                <a:ea typeface="Cambria Math"/>
                <a:cs typeface="Cambria Math"/>
                <a:sym typeface="Cambria Math"/>
              </a:rPr>
              <a:t>we  need</a:t>
            </a:r>
            <a:r>
              <a:rPr lang="en-US" sz="2800" dirty="0">
                <a:latin typeface="Rockwell" panose="02060603020205020403" pitchFamily="18" charset="0"/>
                <a:ea typeface="Cambria Math"/>
              </a:rPr>
              <a:t> </a:t>
            </a:r>
            <a:r>
              <a:rPr lang="en-US" sz="2800" dirty="0">
                <a:solidFill>
                  <a:schemeClr val="lt1"/>
                </a:solidFill>
                <a:latin typeface="Rockwell" panose="02060603020205020403" pitchFamily="18" charset="0"/>
                <a:ea typeface="Cambria Math"/>
                <a:cs typeface="Cambria Math"/>
                <a:sym typeface="Cambria Math"/>
              </a:rPr>
              <a:t>something else……….</a:t>
            </a:r>
            <a:endParaRPr lang="en-US" sz="2800" dirty="0">
              <a:latin typeface="Rockwell" panose="02060603020205020403" pitchFamily="18" charset="0"/>
            </a:endParaRPr>
          </a:p>
          <a:p>
            <a:endParaRPr lang="en-IN" dirty="0"/>
          </a:p>
        </p:txBody>
      </p:sp>
      <p:sp>
        <p:nvSpPr>
          <p:cNvPr id="6" name="Google Shape;226;p28">
            <a:extLst>
              <a:ext uri="{FF2B5EF4-FFF2-40B4-BE49-F238E27FC236}">
                <a16:creationId xmlns:a16="http://schemas.microsoft.com/office/drawing/2014/main" id="{21B68A2F-706B-3CD9-BA38-C474105392A7}"/>
              </a:ext>
            </a:extLst>
          </p:cNvPr>
          <p:cNvSpPr txBox="1"/>
          <p:nvPr/>
        </p:nvSpPr>
        <p:spPr>
          <a:xfrm>
            <a:off x="1660598" y="4984976"/>
            <a:ext cx="8835600" cy="1767900"/>
          </a:xfrm>
          <a:prstGeom prst="rect">
            <a:avLst/>
          </a:prstGeom>
          <a:blipFill rotWithShape="1">
            <a:blip r:embed="rId2">
              <a:alphaModFix/>
            </a:blip>
            <a:stretch>
              <a:fillRect t="-4059" r="-205" b="-106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latin typeface="Rockwell"/>
                <a:ea typeface="Rockwell"/>
                <a:cs typeface="Rockwell"/>
                <a:sym typeface="Rockwell"/>
              </a:rPr>
              <a:t> </a:t>
            </a:r>
            <a:endParaRPr dirty="0"/>
          </a:p>
        </p:txBody>
      </p:sp>
      <p:sp>
        <p:nvSpPr>
          <p:cNvPr id="8" name="TextBox 7">
            <a:extLst>
              <a:ext uri="{FF2B5EF4-FFF2-40B4-BE49-F238E27FC236}">
                <a16:creationId xmlns:a16="http://schemas.microsoft.com/office/drawing/2014/main" id="{3B024E34-4FE3-FD01-5E87-728AE225ECD5}"/>
              </a:ext>
            </a:extLst>
          </p:cNvPr>
          <p:cNvSpPr txBox="1"/>
          <p:nvPr/>
        </p:nvSpPr>
        <p:spPr>
          <a:xfrm>
            <a:off x="5213268" y="4249203"/>
            <a:ext cx="3016332" cy="584775"/>
          </a:xfrm>
          <a:prstGeom prst="rect">
            <a:avLst/>
          </a:prstGeom>
          <a:noFill/>
        </p:spPr>
        <p:txBody>
          <a:bodyPr wrap="square" rtlCol="0">
            <a:spAutoFit/>
          </a:bodyPr>
          <a:lstStyle/>
          <a:p>
            <a:r>
              <a:rPr lang="en-IN" sz="3200" dirty="0">
                <a:solidFill>
                  <a:schemeClr val="lt1"/>
                </a:solidFill>
                <a:latin typeface="Rockwell"/>
                <a:ea typeface="Rockwell"/>
                <a:cs typeface="Rockwell"/>
                <a:sym typeface="Rockwell"/>
              </a:rPr>
              <a:t> SOSC</a:t>
            </a:r>
            <a:endParaRPr lang="en-IN" sz="32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4C3B4D-9E1A-7C55-86C9-6892E62D915A}"/>
                  </a:ext>
                </a:extLst>
              </p:cNvPr>
              <p:cNvSpPr txBox="1"/>
              <p:nvPr/>
            </p:nvSpPr>
            <p:spPr>
              <a:xfrm>
                <a:off x="1157844" y="1069591"/>
                <a:ext cx="9338354" cy="830997"/>
              </a:xfrm>
              <a:prstGeom prst="rect">
                <a:avLst/>
              </a:prstGeom>
              <a:noFill/>
            </p:spPr>
            <p:txBody>
              <a:bodyPr wrap="square" rtlCol="0">
                <a:spAutoFit/>
              </a:bodyPr>
              <a:lstStyle/>
              <a:p>
                <a:pPr algn="ctr"/>
                <a:r>
                  <a:rPr lang="en-IN" sz="2400" dirty="0">
                    <a:solidFill>
                      <a:schemeClr val="bg1"/>
                    </a:solidFill>
                    <a:latin typeface="Rockwell" panose="02060603020205020403" pitchFamily="18" charset="0"/>
                  </a:rPr>
                  <a:t>Let  </a:t>
                </a:r>
                <a14:m>
                  <m:oMath xmlns:m="http://schemas.openxmlformats.org/officeDocument/2006/math">
                    <m:r>
                      <a:rPr lang="en-IN" sz="2400" i="1" smtClean="0">
                        <a:solidFill>
                          <a:schemeClr val="bg1"/>
                        </a:solidFill>
                        <a:latin typeface="Cambria Math" panose="02040503050406030204" pitchFamily="18" charset="0"/>
                      </a:rPr>
                      <m:t>𝑓</m:t>
                    </m:r>
                  </m:oMath>
                </a14:m>
                <a:r>
                  <a:rPr lang="en-IN" sz="2400" dirty="0">
                    <a:solidFill>
                      <a:schemeClr val="bg1"/>
                    </a:solidFill>
                    <a:latin typeface="Rockwell" panose="02060603020205020403" pitchFamily="18" charset="0"/>
                  </a:rPr>
                  <a:t> : </a:t>
                </a:r>
                <a14:m>
                  <m:oMath xmlns:m="http://schemas.openxmlformats.org/officeDocument/2006/math">
                    <m:sSup>
                      <m:sSupPr>
                        <m:ctrlPr>
                          <a:rPr lang="en-IN" sz="2400" i="1" smtClean="0">
                            <a:solidFill>
                              <a:schemeClr val="bg1"/>
                            </a:solidFill>
                            <a:latin typeface="Cambria Math" panose="02040503050406030204" pitchFamily="18" charset="0"/>
                          </a:rPr>
                        </m:ctrlPr>
                      </m:sSupPr>
                      <m:e>
                        <m:r>
                          <a:rPr lang="en-IN" sz="2400" b="0" i="1" smtClean="0">
                            <a:solidFill>
                              <a:schemeClr val="bg1"/>
                            </a:solidFill>
                            <a:latin typeface="Cambria Math" panose="02040503050406030204" pitchFamily="18" charset="0"/>
                          </a:rPr>
                          <m:t>𝑅</m:t>
                        </m:r>
                      </m:e>
                      <m:sup>
                        <m:r>
                          <a:rPr lang="en-IN" sz="2400" b="0" i="1" smtClean="0">
                            <a:solidFill>
                              <a:schemeClr val="bg1"/>
                            </a:solidFill>
                            <a:latin typeface="Cambria Math" panose="02040503050406030204" pitchFamily="18" charset="0"/>
                          </a:rPr>
                          <m:t>𝑛</m:t>
                        </m:r>
                      </m:sup>
                    </m:sSup>
                    <m:r>
                      <a:rPr lang="en-IN" sz="2400" b="0" i="1" smtClean="0">
                        <a:solidFill>
                          <a:schemeClr val="bg1"/>
                        </a:solidFill>
                        <a:latin typeface="Cambria Math" panose="02040503050406030204" pitchFamily="18" charset="0"/>
                      </a:rPr>
                      <m:t> </m:t>
                    </m:r>
                  </m:oMath>
                </a14:m>
                <a:r>
                  <a:rPr lang="en-IN" sz="2400" dirty="0">
                    <a:solidFill>
                      <a:schemeClr val="bg1"/>
                    </a:solidFill>
                    <a:latin typeface="Rockwell" panose="02060603020205020403" pitchFamily="18" charset="0"/>
                    <a:sym typeface="Wingdings" panose="05000000000000000000" pitchFamily="2" charset="2"/>
                  </a:rPr>
                  <a:t> </a:t>
                </a:r>
                <a14:m>
                  <m:oMath xmlns:m="http://schemas.openxmlformats.org/officeDocument/2006/math">
                    <m:r>
                      <a:rPr lang="en-IN" sz="2400" i="1">
                        <a:solidFill>
                          <a:schemeClr val="bg1"/>
                        </a:solidFill>
                        <a:latin typeface="Cambria Math" panose="02040503050406030204" pitchFamily="18" charset="0"/>
                      </a:rPr>
                      <m:t>𝑅</m:t>
                    </m:r>
                  </m:oMath>
                </a14:m>
                <a:r>
                  <a:rPr lang="en-IN" sz="2400" dirty="0">
                    <a:solidFill>
                      <a:schemeClr val="bg1"/>
                    </a:solidFill>
                    <a:latin typeface="Rockwell" panose="02060603020205020403" pitchFamily="18" charset="0"/>
                  </a:rPr>
                  <a:t>, </a:t>
                </a:r>
                <a14:m>
                  <m:oMath xmlns:m="http://schemas.openxmlformats.org/officeDocument/2006/math">
                    <m:r>
                      <a:rPr lang="en-IN" sz="2400" i="1">
                        <a:solidFill>
                          <a:schemeClr val="bg1"/>
                        </a:solidFill>
                        <a:latin typeface="Cambria Math" panose="02040503050406030204" pitchFamily="18" charset="0"/>
                      </a:rPr>
                      <m:t>𝑓</m:t>
                    </m:r>
                  </m:oMath>
                </a14:m>
                <a:r>
                  <a:rPr lang="en-IN" sz="2400" dirty="0">
                    <a:solidFill>
                      <a:schemeClr val="bg1"/>
                    </a:solidFill>
                    <a:latin typeface="Rockwell" panose="02060603020205020403" pitchFamily="18" charset="0"/>
                  </a:rPr>
                  <a:t> ∈ </a:t>
                </a:r>
                <a14:m>
                  <m:oMath xmlns:m="http://schemas.openxmlformats.org/officeDocument/2006/math">
                    <m:sSup>
                      <m:sSupPr>
                        <m:ctrlPr>
                          <a:rPr lang="en-IN" sz="2400" i="1" smtClean="0">
                            <a:solidFill>
                              <a:schemeClr val="bg1"/>
                            </a:solidFill>
                            <a:latin typeface="Cambria Math" panose="02040503050406030204" pitchFamily="18" charset="0"/>
                          </a:rPr>
                        </m:ctrlPr>
                      </m:sSupPr>
                      <m:e>
                        <m:r>
                          <a:rPr lang="en-IN" sz="2400" b="0" i="1" smtClean="0">
                            <a:solidFill>
                              <a:schemeClr val="bg1"/>
                            </a:solidFill>
                            <a:latin typeface="Cambria Math" panose="02040503050406030204" pitchFamily="18" charset="0"/>
                          </a:rPr>
                          <m:t>𝐶</m:t>
                        </m:r>
                      </m:e>
                      <m:sup>
                        <m:r>
                          <a:rPr lang="en-IN" sz="2400" b="0" i="1" smtClean="0">
                            <a:solidFill>
                              <a:schemeClr val="bg1"/>
                            </a:solidFill>
                            <a:latin typeface="Cambria Math" panose="02040503050406030204" pitchFamily="18" charset="0"/>
                          </a:rPr>
                          <m:t>2</m:t>
                        </m:r>
                      </m:sup>
                    </m:sSup>
                  </m:oMath>
                </a14:m>
                <a:r>
                  <a:rPr lang="en-IN" sz="2400" dirty="0">
                    <a:solidFill>
                      <a:schemeClr val="bg1"/>
                    </a:solidFill>
                    <a:latin typeface="Rockwell" panose="02060603020205020403" pitchFamily="18" charset="0"/>
                  </a:rPr>
                  <a:t> , if </a:t>
                </a:r>
                <a14:m>
                  <m:oMath xmlns:m="http://schemas.openxmlformats.org/officeDocument/2006/math">
                    <m:sSup>
                      <m:sSupPr>
                        <m:ctrlPr>
                          <a:rPr lang="en-IN" sz="2400" i="1" smtClean="0">
                            <a:solidFill>
                              <a:schemeClr val="bg1"/>
                            </a:solidFill>
                            <a:latin typeface="Cambria Math" panose="02040503050406030204" pitchFamily="18" charset="0"/>
                          </a:rPr>
                        </m:ctrlPr>
                      </m:sSupPr>
                      <m:e>
                        <m:r>
                          <a:rPr lang="en-IN" sz="2400" b="0" i="1" smtClean="0">
                            <a:solidFill>
                              <a:schemeClr val="bg1"/>
                            </a:solidFill>
                            <a:latin typeface="Cambria Math" panose="02040503050406030204" pitchFamily="18" charset="0"/>
                          </a:rPr>
                          <m:t>𝑥</m:t>
                        </m:r>
                      </m:e>
                      <m:sup>
                        <m:r>
                          <a:rPr lang="en-IN" sz="2400" b="0" i="1" smtClean="0">
                            <a:solidFill>
                              <a:schemeClr val="bg1"/>
                            </a:solidFill>
                            <a:latin typeface="Cambria Math" panose="02040503050406030204" pitchFamily="18" charset="0"/>
                          </a:rPr>
                          <m:t>∗</m:t>
                        </m:r>
                      </m:sup>
                    </m:sSup>
                  </m:oMath>
                </a14:m>
                <a:r>
                  <a:rPr lang="en-IN" sz="2400" dirty="0">
                    <a:solidFill>
                      <a:schemeClr val="bg1"/>
                    </a:solidFill>
                    <a:latin typeface="Rockwell" panose="02060603020205020403" pitchFamily="18" charset="0"/>
                  </a:rPr>
                  <a:t> is local minimum  of </a:t>
                </a:r>
                <a14:m>
                  <m:oMath xmlns:m="http://schemas.openxmlformats.org/officeDocument/2006/math">
                    <m:r>
                      <a:rPr lang="en-IN" sz="2400" i="1">
                        <a:solidFill>
                          <a:schemeClr val="bg1"/>
                        </a:solidFill>
                        <a:latin typeface="Cambria Math" panose="02040503050406030204" pitchFamily="18" charset="0"/>
                      </a:rPr>
                      <m:t>𝑓</m:t>
                    </m:r>
                  </m:oMath>
                </a14:m>
                <a:r>
                  <a:rPr lang="en-IN" sz="2400" dirty="0">
                    <a:solidFill>
                      <a:schemeClr val="bg1"/>
                    </a:solidFill>
                    <a:latin typeface="Rockwell" panose="02060603020205020403" pitchFamily="18" charset="0"/>
                  </a:rPr>
                  <a:t>  then g(</a:t>
                </a:r>
                <a14:m>
                  <m:oMath xmlns:m="http://schemas.openxmlformats.org/officeDocument/2006/math">
                    <m:sSup>
                      <m:sSupPr>
                        <m:ctrlPr>
                          <a:rPr lang="en-IN" sz="2400" i="1">
                            <a:solidFill>
                              <a:schemeClr val="bg1"/>
                            </a:solidFill>
                            <a:latin typeface="Cambria Math" panose="02040503050406030204" pitchFamily="18" charset="0"/>
                          </a:rPr>
                        </m:ctrlPr>
                      </m:sSupPr>
                      <m:e>
                        <m:r>
                          <a:rPr lang="en-IN" sz="2400" i="1">
                            <a:solidFill>
                              <a:schemeClr val="bg1"/>
                            </a:solidFill>
                            <a:latin typeface="Cambria Math" panose="02040503050406030204" pitchFamily="18" charset="0"/>
                          </a:rPr>
                          <m:t>𝑥</m:t>
                        </m:r>
                      </m:e>
                      <m:sup>
                        <m:r>
                          <a:rPr lang="en-IN" sz="2400" i="1">
                            <a:solidFill>
                              <a:schemeClr val="bg1"/>
                            </a:solidFill>
                            <a:latin typeface="Cambria Math" panose="02040503050406030204" pitchFamily="18" charset="0"/>
                          </a:rPr>
                          <m:t>∗</m:t>
                        </m:r>
                      </m:sup>
                    </m:sSup>
                  </m:oMath>
                </a14:m>
                <a:r>
                  <a:rPr lang="en-IN" sz="2400" dirty="0">
                    <a:solidFill>
                      <a:schemeClr val="bg1"/>
                    </a:solidFill>
                    <a:latin typeface="Rockwell" panose="02060603020205020403" pitchFamily="18" charset="0"/>
                  </a:rPr>
                  <a:t>) =0  &amp;  H(</a:t>
                </a:r>
                <a14:m>
                  <m:oMath xmlns:m="http://schemas.openxmlformats.org/officeDocument/2006/math">
                    <m:sSup>
                      <m:sSupPr>
                        <m:ctrlPr>
                          <a:rPr lang="en-IN" sz="2400" i="1">
                            <a:solidFill>
                              <a:schemeClr val="bg1"/>
                            </a:solidFill>
                            <a:latin typeface="Cambria Math" panose="02040503050406030204" pitchFamily="18" charset="0"/>
                          </a:rPr>
                        </m:ctrlPr>
                      </m:sSupPr>
                      <m:e>
                        <m:r>
                          <a:rPr lang="en-IN" sz="2400" i="1">
                            <a:solidFill>
                              <a:schemeClr val="bg1"/>
                            </a:solidFill>
                            <a:latin typeface="Cambria Math" panose="02040503050406030204" pitchFamily="18" charset="0"/>
                          </a:rPr>
                          <m:t>𝑥</m:t>
                        </m:r>
                      </m:e>
                      <m:sup>
                        <m:r>
                          <a:rPr lang="en-IN" sz="2400" i="1">
                            <a:solidFill>
                              <a:schemeClr val="bg1"/>
                            </a:solidFill>
                            <a:latin typeface="Cambria Math" panose="02040503050406030204" pitchFamily="18" charset="0"/>
                          </a:rPr>
                          <m:t>∗</m:t>
                        </m:r>
                      </m:sup>
                    </m:sSup>
                  </m:oMath>
                </a14:m>
                <a:r>
                  <a:rPr lang="en-IN" sz="2400" dirty="0">
                    <a:solidFill>
                      <a:schemeClr val="bg1"/>
                    </a:solidFill>
                    <a:latin typeface="Rockwell" panose="02060603020205020403" pitchFamily="18" charset="0"/>
                  </a:rPr>
                  <a:t>) is Positive Semi-definite  </a:t>
                </a:r>
              </a:p>
            </p:txBody>
          </p:sp>
        </mc:Choice>
        <mc:Fallback xmlns="">
          <p:sp>
            <p:nvSpPr>
              <p:cNvPr id="9" name="TextBox 8">
                <a:extLst>
                  <a:ext uri="{FF2B5EF4-FFF2-40B4-BE49-F238E27FC236}">
                    <a16:creationId xmlns:a16="http://schemas.microsoft.com/office/drawing/2014/main" id="{274C3B4D-9E1A-7C55-86C9-6892E62D915A}"/>
                  </a:ext>
                </a:extLst>
              </p:cNvPr>
              <p:cNvSpPr txBox="1">
                <a:spLocks noRot="1" noChangeAspect="1" noMove="1" noResize="1" noEditPoints="1" noAdjustHandles="1" noChangeArrowheads="1" noChangeShapeType="1" noTextEdit="1"/>
              </p:cNvSpPr>
              <p:nvPr/>
            </p:nvSpPr>
            <p:spPr>
              <a:xfrm>
                <a:off x="1157844" y="1069591"/>
                <a:ext cx="9338354" cy="830997"/>
              </a:xfrm>
              <a:prstGeom prst="rect">
                <a:avLst/>
              </a:prstGeom>
              <a:blipFill>
                <a:blip r:embed="rId3"/>
                <a:stretch>
                  <a:fillRect t="-6569" r="-1436" b="-14599"/>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DEC24D92-3CAA-1D80-D934-A142FBF208DD}"/>
              </a:ext>
            </a:extLst>
          </p:cNvPr>
          <p:cNvSpPr txBox="1"/>
          <p:nvPr/>
        </p:nvSpPr>
        <p:spPr>
          <a:xfrm>
            <a:off x="4939071" y="2069050"/>
            <a:ext cx="2565070" cy="523220"/>
          </a:xfrm>
          <a:prstGeom prst="rect">
            <a:avLst/>
          </a:prstGeom>
          <a:noFill/>
        </p:spPr>
        <p:txBody>
          <a:bodyPr wrap="square" rtlCol="0">
            <a:spAutoFit/>
          </a:bodyPr>
          <a:lstStyle/>
          <a:p>
            <a:r>
              <a:rPr lang="en-IN" sz="2800" dirty="0">
                <a:solidFill>
                  <a:schemeClr val="bg1"/>
                </a:solidFill>
              </a:rPr>
              <a:t>But wait !!</a:t>
            </a:r>
          </a:p>
        </p:txBody>
      </p:sp>
    </p:spTree>
    <p:extLst>
      <p:ext uri="{BB962C8B-B14F-4D97-AF65-F5344CB8AC3E}">
        <p14:creationId xmlns:p14="http://schemas.microsoft.com/office/powerpoint/2010/main" val="7426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p:nvPr/>
        </p:nvSpPr>
        <p:spPr>
          <a:xfrm>
            <a:off x="1391799" y="-80013"/>
            <a:ext cx="9144000" cy="188141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233" name="Google Shape;233;p29"/>
          <p:cNvSpPr txBox="1"/>
          <p:nvPr/>
        </p:nvSpPr>
        <p:spPr>
          <a:xfrm>
            <a:off x="1656201" y="1594500"/>
            <a:ext cx="10113484" cy="4128502"/>
          </a:xfrm>
          <a:prstGeom prst="rect">
            <a:avLst/>
          </a:prstGeom>
          <a:blipFill rotWithShape="1">
            <a:blip r:embed="rId4">
              <a:alphaModFix/>
            </a:blip>
            <a:stretch>
              <a:fillRect l="-96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latin typeface="Rockwell"/>
                <a:ea typeface="Rockwell"/>
                <a:cs typeface="Rockwell"/>
                <a:sym typeface="Rockwell"/>
              </a:rPr>
              <a:t> </a:t>
            </a:r>
            <a:endParaRPr dirty="0"/>
          </a:p>
        </p:txBody>
      </p:sp>
      <p:sp>
        <p:nvSpPr>
          <p:cNvPr id="234" name="Google Shape;234;p29"/>
          <p:cNvSpPr/>
          <p:nvPr/>
        </p:nvSpPr>
        <p:spPr>
          <a:xfrm>
            <a:off x="6712943" y="2247187"/>
            <a:ext cx="429658" cy="220337"/>
          </a:xfrm>
          <a:prstGeom prst="rightArrow">
            <a:avLst>
              <a:gd name="adj1" fmla="val 50000"/>
              <a:gd name="adj2" fmla="val 50000"/>
            </a:avLst>
          </a:prstGeom>
          <a:solidFill>
            <a:schemeClr val="accent1"/>
          </a:solidFill>
          <a:ln w="19050" cap="flat" cmpd="sng">
            <a:solidFill>
              <a:srgbClr val="5E87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235" name="Google Shape;235;p29"/>
          <p:cNvSpPr txBox="1"/>
          <p:nvPr/>
        </p:nvSpPr>
        <p:spPr>
          <a:xfrm>
            <a:off x="1888067" y="4324876"/>
            <a:ext cx="9656233" cy="2004844"/>
          </a:xfrm>
          <a:prstGeom prst="rect">
            <a:avLst/>
          </a:prstGeom>
          <a:blipFill rotWithShape="1">
            <a:blip r:embed="rId5">
              <a:alphaModFix/>
            </a:blip>
            <a:stretch>
              <a:fillRect l="-1009" b="-577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236" name="Google Shape;236;p29"/>
          <p:cNvSpPr/>
          <p:nvPr/>
        </p:nvSpPr>
        <p:spPr>
          <a:xfrm>
            <a:off x="7551911" y="4894440"/>
            <a:ext cx="429658" cy="220337"/>
          </a:xfrm>
          <a:prstGeom prst="rightArrow">
            <a:avLst>
              <a:gd name="adj1" fmla="val 50000"/>
              <a:gd name="adj2" fmla="val 50000"/>
            </a:avLst>
          </a:prstGeom>
          <a:solidFill>
            <a:schemeClr val="accent1"/>
          </a:solidFill>
          <a:ln w="19050" cap="flat" cmpd="sng">
            <a:solidFill>
              <a:srgbClr val="5E87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237" name="Google Shape;237;p29"/>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p:nvPr/>
        </p:nvSpPr>
        <p:spPr>
          <a:xfrm>
            <a:off x="2159918" y="380939"/>
            <a:ext cx="8026400" cy="1631216"/>
          </a:xfrm>
          <a:prstGeom prst="rect">
            <a:avLst/>
          </a:prstGeom>
          <a:blipFill rotWithShape="1">
            <a:blip r:embed="rId3">
              <a:alphaModFix/>
            </a:blip>
            <a:stretch>
              <a:fillRect t="-335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latin typeface="Rockwell"/>
                <a:ea typeface="Rockwell"/>
                <a:cs typeface="Rockwell"/>
                <a:sym typeface="Rockwell"/>
              </a:rPr>
              <a:t> </a:t>
            </a:r>
            <a:endParaRPr dirty="0"/>
          </a:p>
        </p:txBody>
      </p:sp>
      <p:sp>
        <p:nvSpPr>
          <p:cNvPr id="243" name="Google Shape;243;p30"/>
          <p:cNvSpPr txBox="1"/>
          <p:nvPr/>
        </p:nvSpPr>
        <p:spPr>
          <a:xfrm>
            <a:off x="231354" y="3590117"/>
            <a:ext cx="11754998" cy="2948499"/>
          </a:xfrm>
          <a:prstGeom prst="rect">
            <a:avLst/>
          </a:prstGeom>
          <a:blipFill rotWithShape="1">
            <a:blip r:embed="rId4">
              <a:alphaModFix/>
            </a:blip>
            <a:stretch>
              <a:fillRect t="-123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244" name="Google Shape;244;p30"/>
          <p:cNvSpPr txBox="1"/>
          <p:nvPr/>
        </p:nvSpPr>
        <p:spPr>
          <a:xfrm>
            <a:off x="2302526" y="2339470"/>
            <a:ext cx="717198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lt1"/>
                </a:solidFill>
                <a:latin typeface="Rockwell"/>
                <a:ea typeface="Rockwell"/>
                <a:cs typeface="Rockwell"/>
                <a:sym typeface="Rockwell"/>
              </a:rPr>
              <a:t>                     But it has some problems too !!</a:t>
            </a:r>
            <a:endParaRPr/>
          </a:p>
        </p:txBody>
      </p:sp>
      <p:sp>
        <p:nvSpPr>
          <p:cNvPr id="245" name="Google Shape;245;p30"/>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txBox="1"/>
          <p:nvPr/>
        </p:nvSpPr>
        <p:spPr>
          <a:xfrm>
            <a:off x="2062480" y="497840"/>
            <a:ext cx="763016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chemeClr val="lt1"/>
                </a:solidFill>
                <a:latin typeface="Rockwell"/>
                <a:ea typeface="Rockwell"/>
                <a:cs typeface="Rockwell"/>
                <a:sym typeface="Rockwell"/>
              </a:rPr>
              <a:t>Step length determination</a:t>
            </a:r>
            <a:endParaRPr/>
          </a:p>
        </p:txBody>
      </p:sp>
      <p:sp>
        <p:nvSpPr>
          <p:cNvPr id="251" name="Google Shape;251;p31"/>
          <p:cNvSpPr txBox="1"/>
          <p:nvPr/>
        </p:nvSpPr>
        <p:spPr>
          <a:xfrm>
            <a:off x="1630680" y="5199673"/>
            <a:ext cx="89307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lt1"/>
                </a:solidFill>
                <a:latin typeface="Rockwell"/>
                <a:ea typeface="Rockwell"/>
                <a:cs typeface="Rockwell"/>
                <a:sym typeface="Rockwell"/>
              </a:rPr>
              <a:t>Solving this  Optimisation problem for above optimisation problem is                       computationally expensive</a:t>
            </a:r>
            <a:endParaRPr/>
          </a:p>
          <a:p>
            <a:pPr marL="0" marR="0" lvl="0" indent="0" algn="l" rtl="0">
              <a:spcBef>
                <a:spcPts val="0"/>
              </a:spcBef>
              <a:spcAft>
                <a:spcPts val="0"/>
              </a:spcAft>
              <a:buNone/>
            </a:pPr>
            <a:endParaRPr sz="1800">
              <a:solidFill>
                <a:schemeClr val="lt1"/>
              </a:solidFill>
              <a:latin typeface="Rockwell"/>
              <a:ea typeface="Rockwell"/>
              <a:cs typeface="Rockwell"/>
              <a:sym typeface="Rockwell"/>
            </a:endParaRPr>
          </a:p>
          <a:p>
            <a:pPr marL="0" marR="0" lvl="0" indent="0" algn="l" rtl="0">
              <a:spcBef>
                <a:spcPts val="0"/>
              </a:spcBef>
              <a:spcAft>
                <a:spcPts val="0"/>
              </a:spcAft>
              <a:buNone/>
            </a:pPr>
            <a:r>
              <a:rPr lang="en-IN" sz="1800">
                <a:solidFill>
                  <a:schemeClr val="lt1"/>
                </a:solidFill>
                <a:latin typeface="Rockwell"/>
                <a:ea typeface="Rockwell"/>
                <a:cs typeface="Rockwell"/>
                <a:sym typeface="Rockwell"/>
              </a:rPr>
              <a:t>                            So we move towards Inexact line search method</a:t>
            </a:r>
            <a:endParaRPr/>
          </a:p>
        </p:txBody>
      </p:sp>
      <p:sp>
        <p:nvSpPr>
          <p:cNvPr id="252" name="Google Shape;252;p31"/>
          <p:cNvSpPr txBox="1"/>
          <p:nvPr/>
        </p:nvSpPr>
        <p:spPr>
          <a:xfrm>
            <a:off x="296538" y="1454227"/>
            <a:ext cx="11171100" cy="1015800"/>
          </a:xfrm>
          <a:prstGeom prst="rect">
            <a:avLst/>
          </a:prstGeom>
          <a:blipFill rotWithShape="1">
            <a:blip r:embed="rId3">
              <a:alphaModFix/>
            </a:blip>
            <a:stretch>
              <a:fillRect t="-5421" r="-883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53" name="Google Shape;253;p31"/>
          <p:cNvSpPr txBox="1"/>
          <p:nvPr/>
        </p:nvSpPr>
        <p:spPr>
          <a:xfrm>
            <a:off x="403419" y="3029345"/>
            <a:ext cx="3756900" cy="948000"/>
          </a:xfrm>
          <a:prstGeom prst="rect">
            <a:avLst/>
          </a:prstGeom>
          <a:blipFill rotWithShape="1">
            <a:blip r:embed="rId4">
              <a:alphaModFix/>
            </a:blip>
            <a:stretch>
              <a:fillRect t="-3225" r="-2758" b="-96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latin typeface="Rockwell"/>
                <a:ea typeface="Rockwell"/>
                <a:cs typeface="Rockwell"/>
                <a:sym typeface="Rockwell"/>
              </a:rPr>
              <a:t> </a:t>
            </a:r>
            <a:endParaRPr dirty="0"/>
          </a:p>
        </p:txBody>
      </p:sp>
      <p:sp>
        <p:nvSpPr>
          <p:cNvPr id="254" name="Google Shape;254;p31"/>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13</a:t>
            </a:fld>
            <a:endParaRPr/>
          </a:p>
        </p:txBody>
      </p:sp>
      <p:cxnSp>
        <p:nvCxnSpPr>
          <p:cNvPr id="255" name="Google Shape;255;p31"/>
          <p:cNvCxnSpPr/>
          <p:nvPr/>
        </p:nvCxnSpPr>
        <p:spPr>
          <a:xfrm rot="10800000" flipH="1">
            <a:off x="4479325" y="2597225"/>
            <a:ext cx="3637500" cy="18534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31"/>
          <p:cNvSpPr txBox="1"/>
          <p:nvPr/>
        </p:nvSpPr>
        <p:spPr>
          <a:xfrm>
            <a:off x="4479325" y="4348025"/>
            <a:ext cx="4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ckwell"/>
              <a:ea typeface="Rockwell"/>
              <a:cs typeface="Rockwell"/>
              <a:sym typeface="Rockwell"/>
            </a:endParaRPr>
          </a:p>
        </p:txBody>
      </p:sp>
      <mc:AlternateContent xmlns:mc="http://schemas.openxmlformats.org/markup-compatibility/2006" xmlns:a14="http://schemas.microsoft.com/office/drawing/2010/main">
        <mc:Choice Requires="a14">
          <p:sp>
            <p:nvSpPr>
              <p:cNvPr id="257" name="Google Shape;257;p31"/>
              <p:cNvSpPr txBox="1"/>
              <p:nvPr/>
            </p:nvSpPr>
            <p:spPr>
              <a:xfrm>
                <a:off x="3990109" y="4440699"/>
                <a:ext cx="906341" cy="4038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sym typeface="Rockwell"/>
                            </a:rPr>
                          </m:ctrlPr>
                        </m:sSupPr>
                        <m:e>
                          <m:r>
                            <a:rPr lang="en-IN" b="0" i="1" smtClean="0">
                              <a:latin typeface="Cambria Math" panose="02040503050406030204" pitchFamily="18" charset="0"/>
                              <a:sym typeface="Rockwell"/>
                            </a:rPr>
                            <m:t>𝑥</m:t>
                          </m:r>
                        </m:e>
                        <m:sup>
                          <m:r>
                            <a:rPr lang="en-IN" b="0" i="1" smtClean="0">
                              <a:latin typeface="Cambria Math" panose="02040503050406030204" pitchFamily="18" charset="0"/>
                              <a:sym typeface="Rockwell"/>
                            </a:rPr>
                            <m:t>𝑘</m:t>
                          </m:r>
                        </m:sup>
                      </m:sSup>
                    </m:oMath>
                  </m:oMathPara>
                </a14:m>
                <a:endParaRPr dirty="0">
                  <a:latin typeface="Rockwell"/>
                  <a:ea typeface="Rockwell"/>
                  <a:cs typeface="Rockwell"/>
                  <a:sym typeface="Rockwell"/>
                </a:endParaRPr>
              </a:p>
            </p:txBody>
          </p:sp>
        </mc:Choice>
        <mc:Fallback xmlns="">
          <p:sp>
            <p:nvSpPr>
              <p:cNvPr id="257" name="Google Shape;257;p31"/>
              <p:cNvSpPr txBox="1">
                <a:spLocks noRot="1" noChangeAspect="1" noMove="1" noResize="1" noEditPoints="1" noAdjustHandles="1" noChangeArrowheads="1" noChangeShapeType="1" noTextEdit="1"/>
              </p:cNvSpPr>
              <p:nvPr/>
            </p:nvSpPr>
            <p:spPr>
              <a:xfrm>
                <a:off x="3990109" y="4440699"/>
                <a:ext cx="906341" cy="403863"/>
              </a:xfrm>
              <a:prstGeom prst="rect">
                <a:avLst/>
              </a:prstGeom>
              <a:blipFill>
                <a:blip r:embed="rId5"/>
                <a:stretch>
                  <a:fillRect/>
                </a:stretch>
              </a:blipFill>
              <a:ln>
                <a:noFill/>
              </a:ln>
            </p:spPr>
            <p:txBody>
              <a:bodyPr/>
              <a:lstStyle/>
              <a:p>
                <a:r>
                  <a:rPr lang="en-IN">
                    <a:noFill/>
                  </a:rPr>
                  <a:t> </a:t>
                </a:r>
              </a:p>
            </p:txBody>
          </p:sp>
        </mc:Fallback>
      </mc:AlternateContent>
      <p:sp>
        <p:nvSpPr>
          <p:cNvPr id="258" name="Google Shape;258;p31"/>
          <p:cNvSpPr txBox="1"/>
          <p:nvPr/>
        </p:nvSpPr>
        <p:spPr>
          <a:xfrm>
            <a:off x="-3027400" y="2818875"/>
            <a:ext cx="1221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ckwell"/>
              <a:ea typeface="Rockwell"/>
              <a:cs typeface="Rockwell"/>
              <a:sym typeface="Rockwe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52367A-5762-6724-03F0-59464C3CF997}"/>
                  </a:ext>
                </a:extLst>
              </p:cNvPr>
              <p:cNvSpPr txBox="1"/>
              <p:nvPr/>
            </p:nvSpPr>
            <p:spPr>
              <a:xfrm>
                <a:off x="7972693" y="2434252"/>
                <a:ext cx="589417" cy="311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𝑑</m:t>
                          </m:r>
                        </m:e>
                        <m:sup>
                          <m:r>
                            <a:rPr lang="en-IN" b="0" i="1" smtClean="0">
                              <a:latin typeface="Cambria Math" panose="02040503050406030204" pitchFamily="18" charset="0"/>
                            </a:rPr>
                            <m:t>𝑘</m:t>
                          </m:r>
                        </m:sup>
                      </m:sSup>
                    </m:oMath>
                  </m:oMathPara>
                </a14:m>
                <a:endParaRPr lang="en-IN" dirty="0"/>
              </a:p>
            </p:txBody>
          </p:sp>
        </mc:Choice>
        <mc:Fallback xmlns="">
          <p:sp>
            <p:nvSpPr>
              <p:cNvPr id="3" name="TextBox 2">
                <a:extLst>
                  <a:ext uri="{FF2B5EF4-FFF2-40B4-BE49-F238E27FC236}">
                    <a16:creationId xmlns:a16="http://schemas.microsoft.com/office/drawing/2014/main" id="{C252367A-5762-6724-03F0-59464C3CF997}"/>
                  </a:ext>
                </a:extLst>
              </p:cNvPr>
              <p:cNvSpPr txBox="1">
                <a:spLocks noRot="1" noChangeAspect="1" noMove="1" noResize="1" noEditPoints="1" noAdjustHandles="1" noChangeArrowheads="1" noChangeShapeType="1" noTextEdit="1"/>
              </p:cNvSpPr>
              <p:nvPr/>
            </p:nvSpPr>
            <p:spPr>
              <a:xfrm>
                <a:off x="7972693" y="2434252"/>
                <a:ext cx="589417" cy="311560"/>
              </a:xfrm>
              <a:prstGeom prst="rect">
                <a:avLst/>
              </a:prstGeom>
              <a:blipFill>
                <a:blip r:embed="rId6"/>
                <a:stretch>
                  <a:fillRect/>
                </a:stretch>
              </a:blipFill>
            </p:spPr>
            <p:txBody>
              <a:bodyPr/>
              <a:lstStyle/>
              <a:p>
                <a:r>
                  <a:rPr lang="en-IN">
                    <a:noFill/>
                  </a:rPr>
                  <a:t> </a:t>
                </a:r>
              </a:p>
            </p:txBody>
          </p:sp>
        </mc:Fallback>
      </mc:AlternateContent>
      <p:cxnSp>
        <p:nvCxnSpPr>
          <p:cNvPr id="5" name="Connector: Curved 4">
            <a:extLst>
              <a:ext uri="{FF2B5EF4-FFF2-40B4-BE49-F238E27FC236}">
                <a16:creationId xmlns:a16="http://schemas.microsoft.com/office/drawing/2014/main" id="{5DD2DB4C-6747-942E-4345-EB771E8CF0F7}"/>
              </a:ext>
            </a:extLst>
          </p:cNvPr>
          <p:cNvCxnSpPr>
            <a:cxnSpLocks/>
          </p:cNvCxnSpPr>
          <p:nvPr/>
        </p:nvCxnSpPr>
        <p:spPr>
          <a:xfrm rot="10800000" flipV="1">
            <a:off x="6412677" y="3503345"/>
            <a:ext cx="1854724" cy="2058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E836B9B-653B-676C-3B9E-1FA4577FBB20}"/>
                  </a:ext>
                </a:extLst>
              </p:cNvPr>
              <p:cNvSpPr txBox="1"/>
              <p:nvPr/>
            </p:nvSpPr>
            <p:spPr>
              <a:xfrm>
                <a:off x="8340695" y="3383436"/>
                <a:ext cx="2220685" cy="219227"/>
              </a:xfrm>
              <a:prstGeom prst="rect">
                <a:avLst/>
              </a:prstGeom>
              <a:noFill/>
            </p:spPr>
            <p:txBody>
              <a:bodyPr wrap="square" lIns="0" tIns="0" rIns="0" bIns="0" rtlCol="0">
                <a:spAutoFit/>
              </a:bodyPr>
              <a:lstStyle/>
              <a:p>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𝑘</m:t>
                        </m:r>
                        <m:r>
                          <a:rPr lang="en-IN" b="0" i="1" smtClean="0">
                            <a:latin typeface="Cambria Math" panose="02040503050406030204" pitchFamily="18" charset="0"/>
                          </a:rPr>
                          <m:t>+1</m:t>
                        </m:r>
                      </m:sup>
                    </m:sSup>
                  </m:oMath>
                </a14:m>
                <a:r>
                  <a:rPr lang="en-IN" dirty="0"/>
                  <a:t>=</a:t>
                </a:r>
                <a:r>
                  <a:rPr lang="en-IN" dirty="0">
                    <a:sym typeface="Rockwell"/>
                  </a:rPr>
                  <a:t> </a:t>
                </a:r>
                <a14:m>
                  <m:oMath xmlns:m="http://schemas.openxmlformats.org/officeDocument/2006/math">
                    <m:sSup>
                      <m:sSupPr>
                        <m:ctrlPr>
                          <a:rPr lang="en-IN" i="1">
                            <a:latin typeface="Cambria Math" panose="02040503050406030204" pitchFamily="18" charset="0"/>
                            <a:sym typeface="Rockwell"/>
                          </a:rPr>
                        </m:ctrlPr>
                      </m:sSupPr>
                      <m:e>
                        <m:r>
                          <a:rPr lang="en-IN" i="1">
                            <a:latin typeface="Cambria Math" panose="02040503050406030204" pitchFamily="18" charset="0"/>
                            <a:sym typeface="Rockwell"/>
                          </a:rPr>
                          <m:t>𝑥</m:t>
                        </m:r>
                      </m:e>
                      <m:sup>
                        <m:r>
                          <a:rPr lang="en-IN" i="1">
                            <a:latin typeface="Cambria Math" panose="02040503050406030204" pitchFamily="18" charset="0"/>
                            <a:sym typeface="Rockwell"/>
                          </a:rPr>
                          <m:t>𝑘</m:t>
                        </m:r>
                      </m:sup>
                    </m:sSup>
                  </m:oMath>
                </a14:m>
                <a:r>
                  <a:rPr lang="en-IN" dirty="0"/>
                  <a:t>+</a:t>
                </a:r>
                <a14:m>
                  <m:oMath xmlns:m="http://schemas.openxmlformats.org/officeDocument/2006/math">
                    <m:sSup>
                      <m:sSupPr>
                        <m:ctrlPr>
                          <a:rPr lang="en-IN" i="1" dirty="0" smtClean="0">
                            <a:latin typeface="Cambria Math" panose="02040503050406030204" pitchFamily="18" charset="0"/>
                          </a:rPr>
                        </m:ctrlPr>
                      </m:sSupPr>
                      <m:e>
                        <m:r>
                          <a:rPr lang="en-IN" i="1" dirty="0" smtClean="0">
                            <a:latin typeface="Cambria Math" panose="02040503050406030204" pitchFamily="18" charset="0"/>
                            <a:ea typeface="Cambria Math" panose="02040503050406030204" pitchFamily="18" charset="0"/>
                          </a:rPr>
                          <m:t>∝</m:t>
                        </m:r>
                      </m:e>
                      <m:sup>
                        <m:r>
                          <a:rPr lang="en-IN" b="0" i="1" dirty="0" smtClean="0">
                            <a:latin typeface="Cambria Math" panose="02040503050406030204" pitchFamily="18" charset="0"/>
                          </a:rPr>
                          <m:t>𝑘</m:t>
                        </m:r>
                      </m:sup>
                    </m:sSup>
                  </m:oMath>
                </a14:m>
                <a:r>
                  <a:rPr lang="en-IN" dirty="0"/>
                  <a:t>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𝑑</m:t>
                        </m:r>
                      </m:e>
                      <m:sup>
                        <m:r>
                          <a:rPr lang="en-IN" i="1">
                            <a:latin typeface="Cambria Math" panose="02040503050406030204" pitchFamily="18" charset="0"/>
                          </a:rPr>
                          <m:t>𝑘</m:t>
                        </m:r>
                      </m:sup>
                    </m:sSup>
                  </m:oMath>
                </a14:m>
                <a:endParaRPr lang="en-IN" dirty="0"/>
              </a:p>
            </p:txBody>
          </p:sp>
        </mc:Choice>
        <mc:Fallback xmlns="">
          <p:sp>
            <p:nvSpPr>
              <p:cNvPr id="7" name="TextBox 6">
                <a:extLst>
                  <a:ext uri="{FF2B5EF4-FFF2-40B4-BE49-F238E27FC236}">
                    <a16:creationId xmlns:a16="http://schemas.microsoft.com/office/drawing/2014/main" id="{BE836B9B-653B-676C-3B9E-1FA4577FBB20}"/>
                  </a:ext>
                </a:extLst>
              </p:cNvPr>
              <p:cNvSpPr txBox="1">
                <a:spLocks noRot="1" noChangeAspect="1" noMove="1" noResize="1" noEditPoints="1" noAdjustHandles="1" noChangeArrowheads="1" noChangeShapeType="1" noTextEdit="1"/>
              </p:cNvSpPr>
              <p:nvPr/>
            </p:nvSpPr>
            <p:spPr>
              <a:xfrm>
                <a:off x="8340695" y="3383436"/>
                <a:ext cx="2220685" cy="219227"/>
              </a:xfrm>
              <a:prstGeom prst="rect">
                <a:avLst/>
              </a:prstGeom>
              <a:blipFill>
                <a:blip r:embed="rId7"/>
                <a:stretch>
                  <a:fillRect l="-1918" t="-22222" b="-50000"/>
                </a:stretch>
              </a:blipFill>
            </p:spPr>
            <p:txBody>
              <a:bodyPr/>
              <a:lstStyle/>
              <a:p>
                <a:r>
                  <a:rPr lang="en-IN">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p:nvPr/>
        </p:nvSpPr>
        <p:spPr>
          <a:xfrm>
            <a:off x="88134" y="2481557"/>
            <a:ext cx="11854149" cy="46166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dirty="0">
                <a:solidFill>
                  <a:schemeClr val="lt1"/>
                </a:solidFill>
                <a:latin typeface="Rockwell"/>
                <a:ea typeface="Rockwell"/>
                <a:cs typeface="Rockwell"/>
                <a:sym typeface="Rockwell"/>
              </a:rPr>
              <a:t>Problems with Inexact line search method is that depends on sequence generated </a:t>
            </a:r>
            <a:endParaRPr dirty="0"/>
          </a:p>
          <a:p>
            <a:pPr marL="0" marR="0" lvl="0" indent="0" algn="l" rtl="0">
              <a:spcBef>
                <a:spcPts val="0"/>
              </a:spcBef>
              <a:spcAft>
                <a:spcPts val="0"/>
              </a:spcAft>
              <a:buNone/>
            </a:pPr>
            <a:endParaRPr sz="2000" dirty="0">
              <a:solidFill>
                <a:schemeClr val="lt1"/>
              </a:solidFill>
              <a:latin typeface="Rockwell"/>
              <a:ea typeface="Rockwell"/>
              <a:cs typeface="Rockwell"/>
              <a:sym typeface="Rockwell"/>
            </a:endParaRPr>
          </a:p>
          <a:p>
            <a:pPr marL="342900" marR="0" lvl="0" indent="-342900" algn="ctr" rtl="0">
              <a:spcBef>
                <a:spcPts val="0"/>
              </a:spcBef>
              <a:spcAft>
                <a:spcPts val="0"/>
              </a:spcAft>
              <a:buClr>
                <a:schemeClr val="lt1"/>
              </a:buClr>
              <a:buSzPts val="2000"/>
              <a:buFont typeface="Bookman Old Style"/>
              <a:buAutoNum type="arabicPeriod"/>
            </a:pPr>
            <a:r>
              <a:rPr lang="en-IN" sz="2000" dirty="0">
                <a:solidFill>
                  <a:schemeClr val="lt1"/>
                </a:solidFill>
                <a:latin typeface="Rockwell"/>
                <a:ea typeface="Rockwell"/>
                <a:cs typeface="Rockwell"/>
                <a:sym typeface="Rockwell"/>
              </a:rPr>
              <a:t>Small Decrease in Functional Value relative to step length</a:t>
            </a:r>
            <a:endParaRPr dirty="0"/>
          </a:p>
          <a:p>
            <a:pPr marL="342900" marR="0" lvl="0" indent="-228600" algn="l" rtl="0">
              <a:spcBef>
                <a:spcPts val="0"/>
              </a:spcBef>
              <a:spcAft>
                <a:spcPts val="0"/>
              </a:spcAft>
              <a:buClr>
                <a:schemeClr val="lt1"/>
              </a:buClr>
              <a:buSzPts val="1800"/>
              <a:buFont typeface="Bookman Old Style"/>
              <a:buNone/>
            </a:pPr>
            <a:endParaRPr sz="1800" dirty="0">
              <a:solidFill>
                <a:schemeClr val="lt1"/>
              </a:solidFill>
              <a:latin typeface="Rockwell"/>
              <a:ea typeface="Rockwell"/>
              <a:cs typeface="Rockwell"/>
              <a:sym typeface="Rockwell"/>
            </a:endParaRPr>
          </a:p>
          <a:p>
            <a:pPr marL="342900" marR="0" lvl="0" indent="-228600" algn="l" rtl="0">
              <a:spcBef>
                <a:spcPts val="0"/>
              </a:spcBef>
              <a:spcAft>
                <a:spcPts val="0"/>
              </a:spcAft>
              <a:buClr>
                <a:schemeClr val="lt1"/>
              </a:buClr>
              <a:buSzPts val="1800"/>
              <a:buFont typeface="Bookman Old Style"/>
              <a:buNone/>
            </a:pPr>
            <a:endParaRPr sz="1800" dirty="0">
              <a:solidFill>
                <a:schemeClr val="lt1"/>
              </a:solidFill>
              <a:latin typeface="Rockwell"/>
              <a:ea typeface="Rockwell"/>
              <a:cs typeface="Rockwell"/>
              <a:sym typeface="Rockwell"/>
            </a:endParaRPr>
          </a:p>
          <a:p>
            <a:pPr marL="342900" marR="0" lvl="0" indent="-228600" algn="l" rtl="0">
              <a:spcBef>
                <a:spcPts val="0"/>
              </a:spcBef>
              <a:spcAft>
                <a:spcPts val="0"/>
              </a:spcAft>
              <a:buClr>
                <a:schemeClr val="lt1"/>
              </a:buClr>
              <a:buSzPts val="1800"/>
              <a:buFont typeface="Bookman Old Style"/>
              <a:buNone/>
            </a:pPr>
            <a:endParaRPr sz="1800" dirty="0">
              <a:solidFill>
                <a:schemeClr val="lt1"/>
              </a:solidFill>
              <a:latin typeface="Rockwell"/>
              <a:ea typeface="Rockwell"/>
              <a:cs typeface="Rockwell"/>
              <a:sym typeface="Rockwell"/>
            </a:endParaRPr>
          </a:p>
          <a:p>
            <a:pPr marL="342900" marR="0" lvl="0" indent="-228600" algn="l" rtl="0">
              <a:spcBef>
                <a:spcPts val="0"/>
              </a:spcBef>
              <a:spcAft>
                <a:spcPts val="0"/>
              </a:spcAft>
              <a:buClr>
                <a:schemeClr val="lt1"/>
              </a:buClr>
              <a:buSzPts val="1800"/>
              <a:buFont typeface="Bookman Old Style"/>
              <a:buNone/>
            </a:pPr>
            <a:endParaRPr sz="1800" dirty="0">
              <a:solidFill>
                <a:schemeClr val="lt1"/>
              </a:solidFill>
              <a:latin typeface="Rockwell"/>
              <a:ea typeface="Rockwell"/>
              <a:cs typeface="Rockwell"/>
              <a:sym typeface="Rockwell"/>
            </a:endParaRPr>
          </a:p>
          <a:p>
            <a:pPr marL="342900" marR="0" lvl="0" indent="-228600" algn="l" rtl="0">
              <a:spcBef>
                <a:spcPts val="0"/>
              </a:spcBef>
              <a:spcAft>
                <a:spcPts val="0"/>
              </a:spcAft>
              <a:buClr>
                <a:schemeClr val="lt1"/>
              </a:buClr>
              <a:buSzPts val="1800"/>
              <a:buFont typeface="Bookman Old Style"/>
              <a:buNone/>
            </a:pPr>
            <a:endParaRPr sz="1800" dirty="0">
              <a:solidFill>
                <a:schemeClr val="lt1"/>
              </a:solidFill>
              <a:latin typeface="Rockwell"/>
              <a:ea typeface="Rockwell"/>
              <a:cs typeface="Rockwell"/>
              <a:sym typeface="Rockwell"/>
            </a:endParaRPr>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a:p>
            <a:pPr marL="342900" marR="0" lvl="0" indent="-228600" algn="l" rtl="0">
              <a:spcBef>
                <a:spcPts val="0"/>
              </a:spcBef>
              <a:spcAft>
                <a:spcPts val="0"/>
              </a:spcAft>
              <a:buClr>
                <a:schemeClr val="lt1"/>
              </a:buClr>
              <a:buSzPts val="1800"/>
              <a:buFont typeface="Bookman Old Style"/>
              <a:buNone/>
            </a:pPr>
            <a:endParaRPr sz="1800" dirty="0">
              <a:solidFill>
                <a:schemeClr val="lt1"/>
              </a:solidFill>
              <a:latin typeface="Rockwell"/>
              <a:ea typeface="Rockwell"/>
              <a:cs typeface="Rockwell"/>
              <a:sym typeface="Rockwell"/>
            </a:endParaRPr>
          </a:p>
          <a:p>
            <a:pPr marL="342900" marR="0" lvl="0" indent="-228600" algn="l" rtl="0">
              <a:spcBef>
                <a:spcPts val="0"/>
              </a:spcBef>
              <a:spcAft>
                <a:spcPts val="0"/>
              </a:spcAft>
              <a:buClr>
                <a:schemeClr val="lt1"/>
              </a:buClr>
              <a:buSzPts val="1800"/>
              <a:buFont typeface="Bookman Old Style"/>
              <a:buNone/>
            </a:pPr>
            <a:endParaRPr sz="1800" dirty="0">
              <a:solidFill>
                <a:schemeClr val="lt1"/>
              </a:solidFill>
              <a:latin typeface="Rockwell"/>
              <a:ea typeface="Rockwell"/>
              <a:cs typeface="Rockwell"/>
              <a:sym typeface="Rockwell"/>
            </a:endParaRPr>
          </a:p>
          <a:p>
            <a:pPr marL="342900" marR="0" lvl="0" indent="-228600" algn="l" rtl="0">
              <a:spcBef>
                <a:spcPts val="0"/>
              </a:spcBef>
              <a:spcAft>
                <a:spcPts val="0"/>
              </a:spcAft>
              <a:buClr>
                <a:schemeClr val="lt1"/>
              </a:buClr>
              <a:buSzPts val="1800"/>
              <a:buFont typeface="Bookman Old Style"/>
              <a:buNone/>
            </a:pPr>
            <a:endParaRPr sz="1800" dirty="0">
              <a:solidFill>
                <a:schemeClr val="lt1"/>
              </a:solidFill>
              <a:latin typeface="Rockwell"/>
              <a:ea typeface="Rockwell"/>
              <a:cs typeface="Rockwell"/>
              <a:sym typeface="Rockwell"/>
            </a:endParaRPr>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a:p>
            <a:pPr marL="0" marR="0" lvl="0" indent="0" algn="ctr" rtl="0">
              <a:spcBef>
                <a:spcPts val="0"/>
              </a:spcBef>
              <a:spcAft>
                <a:spcPts val="0"/>
              </a:spcAft>
              <a:buNone/>
            </a:pPr>
            <a:r>
              <a:rPr lang="en-IN" sz="1800" dirty="0">
                <a:solidFill>
                  <a:schemeClr val="lt1"/>
                </a:solidFill>
                <a:latin typeface="Rockwell"/>
                <a:ea typeface="Rockwell"/>
                <a:cs typeface="Rockwell"/>
                <a:sym typeface="Rockwell"/>
              </a:rPr>
              <a:t>2 .Step size are too small comparison to </a:t>
            </a:r>
            <a:r>
              <a:rPr lang="en-IN" sz="1800" dirty="0" err="1">
                <a:solidFill>
                  <a:schemeClr val="lt1"/>
                </a:solidFill>
                <a:latin typeface="Rockwell"/>
                <a:ea typeface="Rockwell"/>
                <a:cs typeface="Rockwell"/>
                <a:sym typeface="Rockwell"/>
              </a:rPr>
              <a:t>intial</a:t>
            </a:r>
            <a:r>
              <a:rPr lang="en-IN" sz="1800" dirty="0">
                <a:solidFill>
                  <a:schemeClr val="lt1"/>
                </a:solidFill>
                <a:latin typeface="Rockwell"/>
                <a:ea typeface="Rockwell"/>
                <a:cs typeface="Rockwell"/>
                <a:sym typeface="Rockwell"/>
              </a:rPr>
              <a:t> rate of decrease of function </a:t>
            </a:r>
            <a:endParaRPr dirty="0"/>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p:txBody>
      </p:sp>
      <p:sp>
        <p:nvSpPr>
          <p:cNvPr id="264" name="Google Shape;264;p32"/>
          <p:cNvSpPr txBox="1"/>
          <p:nvPr/>
        </p:nvSpPr>
        <p:spPr>
          <a:xfrm>
            <a:off x="2787267" y="297455"/>
            <a:ext cx="6499952"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dirty="0">
                <a:solidFill>
                  <a:schemeClr val="lt1"/>
                </a:solidFill>
                <a:latin typeface="Rockwell"/>
                <a:ea typeface="Rockwell"/>
                <a:cs typeface="Rockwell"/>
                <a:sym typeface="Rockwell"/>
              </a:rPr>
              <a:t>Inexact Line search Method </a:t>
            </a:r>
            <a:endParaRPr sz="2800" dirty="0"/>
          </a:p>
        </p:txBody>
      </p:sp>
      <p:sp>
        <p:nvSpPr>
          <p:cNvPr id="265" name="Google Shape;265;p32"/>
          <p:cNvSpPr txBox="1"/>
          <p:nvPr/>
        </p:nvSpPr>
        <p:spPr>
          <a:xfrm>
            <a:off x="1333041" y="1432193"/>
            <a:ext cx="959569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lt1"/>
                </a:solidFill>
                <a:latin typeface="Rockwell"/>
                <a:ea typeface="Rockwell"/>
                <a:cs typeface="Rockwell"/>
                <a:sym typeface="Rockwell"/>
              </a:rPr>
              <a:t>An inexact line search will find the largest α among a discrete set of values such that a  sufficient decrease condition is achieved</a:t>
            </a:r>
            <a:endParaRPr sz="2000">
              <a:solidFill>
                <a:schemeClr val="lt1"/>
              </a:solidFill>
              <a:latin typeface="Rockwell"/>
              <a:ea typeface="Rockwell"/>
              <a:cs typeface="Rockwell"/>
              <a:sym typeface="Rockwell"/>
            </a:endParaRPr>
          </a:p>
        </p:txBody>
      </p:sp>
      <p:pic>
        <p:nvPicPr>
          <p:cNvPr id="266" name="Google Shape;266;p32"/>
          <p:cNvPicPr preferRelativeResize="0"/>
          <p:nvPr/>
        </p:nvPicPr>
        <p:blipFill rotWithShape="1">
          <a:blip r:embed="rId3">
            <a:alphaModFix/>
          </a:blip>
          <a:srcRect/>
          <a:stretch/>
        </p:blipFill>
        <p:spPr>
          <a:xfrm>
            <a:off x="3558448" y="3783363"/>
            <a:ext cx="3932275" cy="2013036"/>
          </a:xfrm>
          <a:prstGeom prst="rect">
            <a:avLst/>
          </a:prstGeom>
          <a:noFill/>
          <a:ln>
            <a:noFill/>
          </a:ln>
        </p:spPr>
      </p:pic>
      <p:sp>
        <p:nvSpPr>
          <p:cNvPr id="267" name="Google Shape;267;p32"/>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p:nvPr/>
        </p:nvSpPr>
        <p:spPr>
          <a:xfrm>
            <a:off x="1861851" y="396607"/>
            <a:ext cx="79541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a:solidFill>
                  <a:schemeClr val="lt1"/>
                </a:solidFill>
                <a:latin typeface="Rockwell"/>
                <a:ea typeface="Rockwell"/>
                <a:cs typeface="Rockwell"/>
                <a:sym typeface="Rockwell"/>
              </a:rPr>
              <a:t>Armijo’s Condition</a:t>
            </a:r>
            <a:endParaRPr/>
          </a:p>
        </p:txBody>
      </p:sp>
      <p:pic>
        <p:nvPicPr>
          <p:cNvPr id="273" name="Google Shape;273;p33"/>
          <p:cNvPicPr preferRelativeResize="0"/>
          <p:nvPr/>
        </p:nvPicPr>
        <p:blipFill rotWithShape="1">
          <a:blip r:embed="rId3">
            <a:alphaModFix/>
          </a:blip>
          <a:srcRect/>
          <a:stretch/>
        </p:blipFill>
        <p:spPr>
          <a:xfrm>
            <a:off x="5991811" y="1345900"/>
            <a:ext cx="5826980" cy="353457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4" name="Google Shape;274;p33"/>
          <p:cNvSpPr txBox="1"/>
          <p:nvPr/>
        </p:nvSpPr>
        <p:spPr>
          <a:xfrm>
            <a:off x="373209" y="2192357"/>
            <a:ext cx="5387248"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Noto Sans Symbols"/>
              <a:buChar char="✔"/>
            </a:pPr>
            <a:r>
              <a:rPr lang="en-IN" sz="1800">
                <a:solidFill>
                  <a:schemeClr val="lt1"/>
                </a:solidFill>
                <a:latin typeface="Rockwell"/>
                <a:ea typeface="Rockwell"/>
                <a:cs typeface="Rockwell"/>
                <a:sym typeface="Rockwell"/>
              </a:rPr>
              <a:t>Armijo’s conditions ensures sufficient decrease in functional value</a:t>
            </a:r>
            <a:endParaRPr/>
          </a:p>
          <a:p>
            <a:pPr marL="0" marR="0" lvl="0" indent="0" algn="l" rtl="0">
              <a:spcBef>
                <a:spcPts val="0"/>
              </a:spcBef>
              <a:spcAft>
                <a:spcPts val="0"/>
              </a:spcAft>
              <a:buNone/>
            </a:pPr>
            <a:endParaRPr sz="1800">
              <a:solidFill>
                <a:schemeClr val="lt1"/>
              </a:solidFill>
              <a:latin typeface="Rockwell"/>
              <a:ea typeface="Rockwell"/>
              <a:cs typeface="Rockwell"/>
              <a:sym typeface="Rockwell"/>
            </a:endParaRPr>
          </a:p>
          <a:p>
            <a:pPr marL="285750" marR="0" lvl="0" indent="-285750" algn="l" rtl="0">
              <a:spcBef>
                <a:spcPts val="0"/>
              </a:spcBef>
              <a:spcAft>
                <a:spcPts val="0"/>
              </a:spcAft>
              <a:buClr>
                <a:schemeClr val="lt1"/>
              </a:buClr>
              <a:buSzPts val="1800"/>
              <a:buFont typeface="Noto Sans Symbols"/>
              <a:buChar char="✔"/>
            </a:pPr>
            <a:r>
              <a:rPr lang="en-IN" sz="1800">
                <a:solidFill>
                  <a:schemeClr val="lt1"/>
                </a:solidFill>
                <a:latin typeface="Rockwell"/>
                <a:ea typeface="Rockwell"/>
                <a:cs typeface="Rockwell"/>
                <a:sym typeface="Rockwell"/>
              </a:rPr>
              <a:t>To ensure sufficient decrease in functional value , have to choose alpha value  such that</a:t>
            </a:r>
            <a:endParaRPr/>
          </a:p>
          <a:p>
            <a:pPr marL="0" marR="0" lvl="0" indent="0" algn="l" rtl="0">
              <a:spcBef>
                <a:spcPts val="0"/>
              </a:spcBef>
              <a:spcAft>
                <a:spcPts val="0"/>
              </a:spcAft>
              <a:buNone/>
            </a:pPr>
            <a:r>
              <a:rPr lang="en-IN" sz="1800">
                <a:solidFill>
                  <a:schemeClr val="lt1"/>
                </a:solidFill>
                <a:latin typeface="Rockwell"/>
                <a:ea typeface="Rockwell"/>
                <a:cs typeface="Rockwell"/>
                <a:sym typeface="Rockwell"/>
              </a:rPr>
              <a:t>     Decrease in functional value at new alpha is </a:t>
            </a:r>
            <a:endParaRPr/>
          </a:p>
          <a:p>
            <a:pPr marL="0" marR="0" lvl="0" indent="0" algn="l" rtl="0">
              <a:spcBef>
                <a:spcPts val="0"/>
              </a:spcBef>
              <a:spcAft>
                <a:spcPts val="0"/>
              </a:spcAft>
              <a:buNone/>
            </a:pPr>
            <a:r>
              <a:rPr lang="en-IN" sz="1800">
                <a:solidFill>
                  <a:schemeClr val="lt1"/>
                </a:solidFill>
                <a:latin typeface="Rockwell"/>
                <a:ea typeface="Rockwell"/>
                <a:cs typeface="Rockwell"/>
                <a:sym typeface="Rockwell"/>
              </a:rPr>
              <a:t>     atleast some fraction times decrease  in </a:t>
            </a:r>
            <a:endParaRPr/>
          </a:p>
          <a:p>
            <a:pPr marL="0" marR="0" lvl="0" indent="0" algn="l" rtl="0">
              <a:spcBef>
                <a:spcPts val="0"/>
              </a:spcBef>
              <a:spcAft>
                <a:spcPts val="0"/>
              </a:spcAft>
              <a:buNone/>
            </a:pPr>
            <a:r>
              <a:rPr lang="en-IN" sz="1800">
                <a:solidFill>
                  <a:schemeClr val="lt1"/>
                </a:solidFill>
                <a:latin typeface="Rockwell"/>
                <a:ea typeface="Rockwell"/>
                <a:cs typeface="Rockwell"/>
                <a:sym typeface="Rockwell"/>
              </a:rPr>
              <a:t>     functional value  when alpha is 0.</a:t>
            </a:r>
            <a:endParaRPr/>
          </a:p>
        </p:txBody>
      </p:sp>
      <p:sp>
        <p:nvSpPr>
          <p:cNvPr id="275" name="Google Shape;275;p33"/>
          <p:cNvSpPr txBox="1"/>
          <p:nvPr/>
        </p:nvSpPr>
        <p:spPr>
          <a:xfrm>
            <a:off x="488885" y="5205050"/>
            <a:ext cx="11005851" cy="947952"/>
          </a:xfrm>
          <a:prstGeom prst="rect">
            <a:avLst/>
          </a:prstGeom>
          <a:blipFill rotWithShape="1">
            <a:blip r:embed="rId4">
              <a:alphaModFix/>
            </a:blip>
            <a:stretch>
              <a:fillRect l="-442" t="-3225" b="-967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276" name="Google Shape;276;p33"/>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p:nvPr/>
        </p:nvSpPr>
        <p:spPr>
          <a:xfrm>
            <a:off x="3910989" y="198489"/>
            <a:ext cx="71279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lt1"/>
                </a:solidFill>
                <a:latin typeface="Rockwell"/>
                <a:ea typeface="Rockwell"/>
                <a:cs typeface="Rockwell"/>
                <a:sym typeface="Rockwell"/>
              </a:rPr>
              <a:t>Goldstein’ s condition</a:t>
            </a:r>
            <a:endParaRPr/>
          </a:p>
        </p:txBody>
      </p:sp>
      <p:pic>
        <p:nvPicPr>
          <p:cNvPr id="282" name="Google Shape;282;p34"/>
          <p:cNvPicPr preferRelativeResize="0"/>
          <p:nvPr/>
        </p:nvPicPr>
        <p:blipFill rotWithShape="1">
          <a:blip r:embed="rId3">
            <a:alphaModFix/>
          </a:blip>
          <a:srcRect/>
          <a:stretch/>
        </p:blipFill>
        <p:spPr>
          <a:xfrm>
            <a:off x="5998642" y="1024754"/>
            <a:ext cx="5844491" cy="3569465"/>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3" name="Google Shape;283;p34"/>
          <p:cNvSpPr txBox="1"/>
          <p:nvPr/>
        </p:nvSpPr>
        <p:spPr>
          <a:xfrm>
            <a:off x="220337" y="1420874"/>
            <a:ext cx="5420299"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Noto Sans Symbols"/>
              <a:buChar char="✔"/>
            </a:pPr>
            <a:r>
              <a:rPr lang="en-IN" sz="1800" dirty="0">
                <a:solidFill>
                  <a:schemeClr val="lt1"/>
                </a:solidFill>
                <a:latin typeface="Rockwell"/>
                <a:ea typeface="Rockwell"/>
                <a:cs typeface="Rockwell"/>
                <a:sym typeface="Rockwell"/>
              </a:rPr>
              <a:t>Armijo’s Condition does not ensure that step length are sufficient large .</a:t>
            </a:r>
            <a:endParaRPr dirty="0"/>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a:p>
            <a:pPr marL="285750" marR="0" lvl="0" indent="-285750" algn="l" rtl="0">
              <a:spcBef>
                <a:spcPts val="0"/>
              </a:spcBef>
              <a:spcAft>
                <a:spcPts val="0"/>
              </a:spcAft>
              <a:buClr>
                <a:schemeClr val="lt1"/>
              </a:buClr>
              <a:buSzPts val="1800"/>
              <a:buFont typeface="Noto Sans Symbols"/>
              <a:buChar char="✔"/>
            </a:pPr>
            <a:r>
              <a:rPr lang="en-IN" sz="1800" dirty="0">
                <a:solidFill>
                  <a:schemeClr val="lt1"/>
                </a:solidFill>
                <a:latin typeface="Rockwell"/>
                <a:ea typeface="Rockwell"/>
                <a:cs typeface="Rockwell"/>
                <a:sym typeface="Rockwell"/>
              </a:rPr>
              <a:t> To ensure sufficient increase in step length  value , have to choose alpha value  such that</a:t>
            </a:r>
            <a:endParaRPr dirty="0"/>
          </a:p>
          <a:p>
            <a:pPr marL="0" marR="0" lvl="0" indent="0" algn="l" rtl="0">
              <a:spcBef>
                <a:spcPts val="0"/>
              </a:spcBef>
              <a:spcAft>
                <a:spcPts val="0"/>
              </a:spcAft>
              <a:buNone/>
            </a:pPr>
            <a:r>
              <a:rPr lang="en-IN" sz="1800" dirty="0">
                <a:solidFill>
                  <a:schemeClr val="lt1"/>
                </a:solidFill>
                <a:latin typeface="Rockwell"/>
                <a:ea typeface="Rockwell"/>
                <a:cs typeface="Rockwell"/>
                <a:sym typeface="Rockwell"/>
              </a:rPr>
              <a:t>     Decrease in functional value at new alpha is </a:t>
            </a:r>
            <a:endParaRPr dirty="0"/>
          </a:p>
          <a:p>
            <a:pPr marL="0" marR="0" lvl="0" indent="0" algn="l" rtl="0">
              <a:spcBef>
                <a:spcPts val="0"/>
              </a:spcBef>
              <a:spcAft>
                <a:spcPts val="0"/>
              </a:spcAft>
              <a:buNone/>
            </a:pPr>
            <a:r>
              <a:rPr lang="en-IN" sz="1800" dirty="0">
                <a:solidFill>
                  <a:schemeClr val="lt1"/>
                </a:solidFill>
                <a:latin typeface="Rockwell"/>
                <a:ea typeface="Rockwell"/>
                <a:cs typeface="Rockwell"/>
                <a:sym typeface="Rockwell"/>
              </a:rPr>
              <a:t>     </a:t>
            </a:r>
            <a:r>
              <a:rPr lang="en-IN" sz="1800" dirty="0" err="1">
                <a:solidFill>
                  <a:schemeClr val="lt1"/>
                </a:solidFill>
                <a:latin typeface="Rockwell"/>
                <a:ea typeface="Rockwell"/>
                <a:cs typeface="Rockwell"/>
                <a:sym typeface="Rockwell"/>
              </a:rPr>
              <a:t>atleast</a:t>
            </a:r>
            <a:r>
              <a:rPr lang="en-IN" sz="1800" dirty="0">
                <a:solidFill>
                  <a:schemeClr val="lt1"/>
                </a:solidFill>
                <a:latin typeface="Rockwell"/>
                <a:ea typeface="Rockwell"/>
                <a:cs typeface="Rockwell"/>
                <a:sym typeface="Rockwell"/>
              </a:rPr>
              <a:t> some fraction times decrease  in </a:t>
            </a:r>
            <a:endParaRPr dirty="0"/>
          </a:p>
          <a:p>
            <a:pPr marL="0" marR="0" lvl="0" indent="0" algn="l" rtl="0">
              <a:spcBef>
                <a:spcPts val="0"/>
              </a:spcBef>
              <a:spcAft>
                <a:spcPts val="0"/>
              </a:spcAft>
              <a:buNone/>
            </a:pPr>
            <a:r>
              <a:rPr lang="en-IN" sz="1800" dirty="0">
                <a:solidFill>
                  <a:schemeClr val="lt1"/>
                </a:solidFill>
                <a:latin typeface="Rockwell"/>
                <a:ea typeface="Rockwell"/>
                <a:cs typeface="Rockwell"/>
                <a:sym typeface="Rockwell"/>
              </a:rPr>
              <a:t>     functional value  when alpha is 0.</a:t>
            </a:r>
            <a:endParaRPr dirty="0"/>
          </a:p>
        </p:txBody>
      </p:sp>
      <p:sp>
        <p:nvSpPr>
          <p:cNvPr id="284" name="Google Shape;284;p34"/>
          <p:cNvSpPr txBox="1"/>
          <p:nvPr/>
        </p:nvSpPr>
        <p:spPr>
          <a:xfrm>
            <a:off x="363556" y="4897264"/>
            <a:ext cx="10972800" cy="2055947"/>
          </a:xfrm>
          <a:prstGeom prst="rect">
            <a:avLst/>
          </a:prstGeom>
          <a:blipFill rotWithShape="1">
            <a:blip r:embed="rId4">
              <a:alphaModFix/>
            </a:blip>
            <a:stretch>
              <a:fillRect l="-499" t="-118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285" name="Google Shape;285;p34"/>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5"/>
          <p:cNvSpPr txBox="1"/>
          <p:nvPr/>
        </p:nvSpPr>
        <p:spPr>
          <a:xfrm>
            <a:off x="2996588" y="352540"/>
            <a:ext cx="5541484"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dirty="0">
                <a:solidFill>
                  <a:schemeClr val="lt1"/>
                </a:solidFill>
                <a:latin typeface="Rockwell"/>
                <a:ea typeface="Rockwell"/>
                <a:cs typeface="Rockwell"/>
                <a:sym typeface="Rockwell"/>
              </a:rPr>
              <a:t>Wolfe’s Condition</a:t>
            </a:r>
            <a:endParaRPr sz="2800" dirty="0"/>
          </a:p>
        </p:txBody>
      </p:sp>
      <p:pic>
        <p:nvPicPr>
          <p:cNvPr id="291" name="Google Shape;291;p35"/>
          <p:cNvPicPr preferRelativeResize="0"/>
          <p:nvPr/>
        </p:nvPicPr>
        <p:blipFill rotWithShape="1">
          <a:blip r:embed="rId3">
            <a:alphaModFix/>
          </a:blip>
          <a:srcRect/>
          <a:stretch/>
        </p:blipFill>
        <p:spPr>
          <a:xfrm>
            <a:off x="5797677" y="1498294"/>
            <a:ext cx="5891219" cy="347778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2" name="Google Shape;292;p35"/>
          <p:cNvSpPr txBox="1"/>
          <p:nvPr/>
        </p:nvSpPr>
        <p:spPr>
          <a:xfrm>
            <a:off x="308472" y="2005069"/>
            <a:ext cx="5177928"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Noto Sans Symbols"/>
              <a:buChar char="✔"/>
            </a:pPr>
            <a:r>
              <a:rPr lang="en-IN" sz="1800">
                <a:solidFill>
                  <a:schemeClr val="lt1"/>
                </a:solidFill>
                <a:latin typeface="Rockwell"/>
                <a:ea typeface="Rockwell"/>
                <a:cs typeface="Rockwell"/>
                <a:sym typeface="Rockwell"/>
              </a:rPr>
              <a:t>Wolfe’s Suggested that desired slope is some prescribed times( greater than 1) slope when alpha is zero .</a:t>
            </a:r>
            <a:endParaRPr/>
          </a:p>
          <a:p>
            <a:pPr marL="285750" marR="0" lvl="0" indent="-171450" algn="l" rtl="0">
              <a:spcBef>
                <a:spcPts val="0"/>
              </a:spcBef>
              <a:spcAft>
                <a:spcPts val="0"/>
              </a:spcAft>
              <a:buClr>
                <a:schemeClr val="lt1"/>
              </a:buClr>
              <a:buSzPts val="1800"/>
              <a:buFont typeface="Noto Sans Symbols"/>
              <a:buNone/>
            </a:pPr>
            <a:endParaRPr sz="1800">
              <a:solidFill>
                <a:schemeClr val="lt1"/>
              </a:solidFill>
              <a:latin typeface="Rockwell"/>
              <a:ea typeface="Rockwell"/>
              <a:cs typeface="Rockwell"/>
              <a:sym typeface="Rockwell"/>
            </a:endParaRPr>
          </a:p>
          <a:p>
            <a:pPr marL="285750" marR="0" lvl="0" indent="-171450" algn="l" rtl="0">
              <a:spcBef>
                <a:spcPts val="0"/>
              </a:spcBef>
              <a:spcAft>
                <a:spcPts val="0"/>
              </a:spcAft>
              <a:buClr>
                <a:schemeClr val="lt1"/>
              </a:buClr>
              <a:buSzPts val="1800"/>
              <a:buFont typeface="Noto Sans Symbols"/>
              <a:buNone/>
            </a:pPr>
            <a:endParaRPr sz="1800">
              <a:solidFill>
                <a:schemeClr val="lt1"/>
              </a:solidFill>
              <a:latin typeface="Rockwell"/>
              <a:ea typeface="Rockwell"/>
              <a:cs typeface="Rockwell"/>
              <a:sym typeface="Rockwell"/>
            </a:endParaRPr>
          </a:p>
          <a:p>
            <a:pPr marL="285750" marR="0" lvl="0" indent="-285750" algn="l" rtl="0">
              <a:spcBef>
                <a:spcPts val="0"/>
              </a:spcBef>
              <a:spcAft>
                <a:spcPts val="0"/>
              </a:spcAft>
              <a:buClr>
                <a:schemeClr val="lt1"/>
              </a:buClr>
              <a:buSzPts val="1800"/>
              <a:buFont typeface="Noto Sans Symbols"/>
              <a:buChar char="✔"/>
            </a:pPr>
            <a:r>
              <a:rPr lang="en-IN" sz="1800">
                <a:solidFill>
                  <a:schemeClr val="lt1"/>
                </a:solidFill>
                <a:latin typeface="Rockwell"/>
                <a:ea typeface="Rockwell"/>
                <a:cs typeface="Rockwell"/>
                <a:sym typeface="Rockwell"/>
              </a:rPr>
              <a:t>We are interested in those interval in which functional value has slope in desired range </a:t>
            </a:r>
            <a:endParaRPr/>
          </a:p>
        </p:txBody>
      </p:sp>
      <p:sp>
        <p:nvSpPr>
          <p:cNvPr id="293" name="Google Shape;293;p35"/>
          <p:cNvSpPr txBox="1"/>
          <p:nvPr/>
        </p:nvSpPr>
        <p:spPr>
          <a:xfrm>
            <a:off x="605928" y="4638101"/>
            <a:ext cx="45940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lt1"/>
                </a:solidFill>
                <a:latin typeface="Rockwell"/>
                <a:ea typeface="Rockwell"/>
                <a:cs typeface="Rockwell"/>
                <a:sym typeface="Rockwell"/>
              </a:rPr>
              <a:t>So the conclusion we got here</a:t>
            </a:r>
            <a:endParaRPr/>
          </a:p>
        </p:txBody>
      </p:sp>
      <p:sp>
        <p:nvSpPr>
          <p:cNvPr id="294" name="Google Shape;294;p35"/>
          <p:cNvSpPr txBox="1"/>
          <p:nvPr/>
        </p:nvSpPr>
        <p:spPr>
          <a:xfrm>
            <a:off x="-1" y="5484706"/>
            <a:ext cx="1210753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lt1"/>
                </a:solidFill>
                <a:latin typeface="Rockwell"/>
                <a:ea typeface="Rockwell"/>
                <a:cs typeface="Rockwell"/>
                <a:sym typeface="Rockwell"/>
              </a:rPr>
              <a:t>Armijo’s condition + Goldstein’s Condition   &lt;&lt;&lt;&lt;&lt;   Armijo’s Condition + Wolfe’s Condition</a:t>
            </a:r>
            <a:endParaRPr/>
          </a:p>
        </p:txBody>
      </p:sp>
      <p:sp>
        <p:nvSpPr>
          <p:cNvPr id="295" name="Google Shape;295;p35"/>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6"/>
          <p:cNvSpPr txBox="1"/>
          <p:nvPr/>
        </p:nvSpPr>
        <p:spPr>
          <a:xfrm>
            <a:off x="1839816" y="286439"/>
            <a:ext cx="8456089"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dirty="0">
                <a:solidFill>
                  <a:schemeClr val="lt1"/>
                </a:solidFill>
                <a:latin typeface="Rockwell"/>
                <a:ea typeface="Rockwell"/>
                <a:cs typeface="Rockwell"/>
                <a:sym typeface="Rockwell"/>
              </a:rPr>
              <a:t>Finally , Our  Steepest Descent algorithm Becomes </a:t>
            </a:r>
            <a:endParaRPr sz="2800" dirty="0"/>
          </a:p>
        </p:txBody>
      </p:sp>
      <p:sp>
        <p:nvSpPr>
          <p:cNvPr id="301" name="Google Shape;301;p36"/>
          <p:cNvSpPr txBox="1"/>
          <p:nvPr/>
        </p:nvSpPr>
        <p:spPr>
          <a:xfrm>
            <a:off x="1443210" y="1244906"/>
            <a:ext cx="9077899" cy="7301679"/>
          </a:xfrm>
          <a:prstGeom prst="rect">
            <a:avLst/>
          </a:prstGeom>
          <a:blipFill rotWithShape="1">
            <a:blip r:embed="rId3">
              <a:alphaModFix/>
            </a:blip>
            <a:stretch>
              <a:fillRect l="-737" t="-41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302" name="Google Shape;302;p36"/>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67E884-3D7F-0424-8A4D-F451D569DA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19</a:t>
            </a:fld>
            <a:endParaRPr lang="en-IN"/>
          </a:p>
        </p:txBody>
      </p:sp>
      <p:sp>
        <p:nvSpPr>
          <p:cNvPr id="3" name="TextBox 2">
            <a:extLst>
              <a:ext uri="{FF2B5EF4-FFF2-40B4-BE49-F238E27FC236}">
                <a16:creationId xmlns:a16="http://schemas.microsoft.com/office/drawing/2014/main" id="{8EC08B57-E640-B541-05CC-F5162A2F0EB8}"/>
              </a:ext>
            </a:extLst>
          </p:cNvPr>
          <p:cNvSpPr txBox="1"/>
          <p:nvPr/>
        </p:nvSpPr>
        <p:spPr>
          <a:xfrm>
            <a:off x="973777" y="380010"/>
            <a:ext cx="10379033" cy="523220"/>
          </a:xfrm>
          <a:prstGeom prst="rect">
            <a:avLst/>
          </a:prstGeom>
          <a:noFill/>
        </p:spPr>
        <p:txBody>
          <a:bodyPr wrap="square" rtlCol="0">
            <a:spAutoFit/>
          </a:bodyPr>
          <a:lstStyle/>
          <a:p>
            <a:pPr algn="ctr"/>
            <a:r>
              <a:rPr lang="en-IN" sz="2800" dirty="0">
                <a:solidFill>
                  <a:schemeClr val="bg1"/>
                </a:solidFill>
                <a:latin typeface="Rockwell" panose="02060603020205020403" pitchFamily="18" charset="0"/>
              </a:rPr>
              <a:t>Global Convergence of Line Search Algorithm</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EA676E2-03B8-C0EF-106A-730B02BB88D9}"/>
                  </a:ext>
                </a:extLst>
              </p:cNvPr>
              <p:cNvSpPr txBox="1"/>
              <p:nvPr/>
            </p:nvSpPr>
            <p:spPr>
              <a:xfrm>
                <a:off x="154379" y="1626919"/>
                <a:ext cx="11376561" cy="876074"/>
              </a:xfrm>
              <a:prstGeom prst="rect">
                <a:avLst/>
              </a:prstGeom>
              <a:noFill/>
            </p:spPr>
            <p:txBody>
              <a:bodyPr wrap="square" rtlCol="0">
                <a:spAutoFit/>
              </a:bodyPr>
              <a:lstStyle/>
              <a:p>
                <a:pPr algn="ctr"/>
                <a:r>
                  <a:rPr lang="en-IN" sz="2400" dirty="0">
                    <a:solidFill>
                      <a:schemeClr val="bg1"/>
                    </a:solidFill>
                    <a:latin typeface="Rockwell" panose="02060603020205020403" pitchFamily="18" charset="0"/>
                  </a:rPr>
                  <a:t>By Line search algorithm, </a:t>
                </a:r>
                <a14:m>
                  <m:oMath xmlns:m="http://schemas.openxmlformats.org/officeDocument/2006/math">
                    <m:r>
                      <m:rPr>
                        <m:sty m:val="p"/>
                      </m:rPr>
                      <a:rPr lang="en-IN" sz="2400" i="1">
                        <a:solidFill>
                          <a:schemeClr val="bg1"/>
                        </a:solidFill>
                        <a:latin typeface="Cambria Math" panose="02040503050406030204" pitchFamily="18" charset="0"/>
                      </a:rPr>
                      <m:t>∇</m:t>
                    </m:r>
                  </m:oMath>
                </a14:m>
                <a:r>
                  <a:rPr lang="en-IN" sz="2400" dirty="0">
                    <a:solidFill>
                      <a:schemeClr val="bg1"/>
                    </a:solidFill>
                    <a:latin typeface="Rockwell" panose="02060603020205020403" pitchFamily="18" charset="0"/>
                  </a:rPr>
                  <a:t> f(</a:t>
                </a:r>
                <a14:m>
                  <m:oMath xmlns:m="http://schemas.openxmlformats.org/officeDocument/2006/math">
                    <m:sSub>
                      <m:sSubPr>
                        <m:ctrlPr>
                          <a:rPr lang="en-IN"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𝑘</m:t>
                        </m:r>
                      </m:sub>
                    </m:sSub>
                    <m:r>
                      <a:rPr lang="en-US" sz="2400" b="0" i="1" smtClean="0">
                        <a:solidFill>
                          <a:schemeClr val="bg1"/>
                        </a:solidFill>
                        <a:latin typeface="Cambria Math" panose="02040503050406030204" pitchFamily="18" charset="0"/>
                      </a:rPr>
                      <m:t>) </m:t>
                    </m:r>
                  </m:oMath>
                </a14:m>
                <a:r>
                  <a:rPr lang="en-IN" sz="2400" dirty="0">
                    <a:solidFill>
                      <a:schemeClr val="bg1"/>
                    </a:solidFill>
                    <a:latin typeface="Rockwell" panose="02060603020205020403" pitchFamily="18" charset="0"/>
                  </a:rPr>
                  <a:t>Convergent  if </a:t>
                </a:r>
                <a14:m>
                  <m:oMath xmlns:m="http://schemas.openxmlformats.org/officeDocument/2006/math">
                    <m:d>
                      <m:dPr>
                        <m:begChr m:val="‖"/>
                        <m:endChr m:val="‖"/>
                        <m:ctrlPr>
                          <a:rPr lang="en-IN" sz="2400" i="1" smtClean="0">
                            <a:solidFill>
                              <a:schemeClr val="bg1"/>
                            </a:solidFill>
                            <a:latin typeface="Cambria Math" panose="02040503050406030204" pitchFamily="18" charset="0"/>
                          </a:rPr>
                        </m:ctrlPr>
                      </m:dPr>
                      <m:e>
                        <m:r>
                          <m:rPr>
                            <m:sty m:val="p"/>
                          </m:rPr>
                          <a:rPr lang="en-IN" sz="2400" i="1" smtClean="0">
                            <a:solidFill>
                              <a:schemeClr val="bg1"/>
                            </a:solidFill>
                            <a:latin typeface="Cambria Math" panose="02040503050406030204" pitchFamily="18" charset="0"/>
                          </a:rPr>
                          <m:t>∇</m:t>
                        </m:r>
                        <m:r>
                          <m:rPr>
                            <m:nor/>
                          </m:rPr>
                          <a:rPr lang="en-IN" sz="2400" dirty="0">
                            <a:solidFill>
                              <a:schemeClr val="bg1"/>
                            </a:solidFill>
                            <a:latin typeface="Rockwell" panose="02060603020205020403" pitchFamily="18" charset="0"/>
                          </a:rPr>
                          <m:t>f</m:t>
                        </m:r>
                        <m:r>
                          <m:rPr>
                            <m:nor/>
                          </m:rPr>
                          <a:rPr lang="en-IN" sz="2400" dirty="0">
                            <a:solidFill>
                              <a:schemeClr val="bg1"/>
                            </a:solidFill>
                            <a:latin typeface="Rockwell" panose="02060603020205020403" pitchFamily="18" charset="0"/>
                          </a:rPr>
                          <m:t>(</m:t>
                        </m:r>
                        <m:sSub>
                          <m:sSubPr>
                            <m:ctrlPr>
                              <a:rPr lang="en-IN"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𝑘</m:t>
                            </m:r>
                          </m:sub>
                        </m:sSub>
                        <m:r>
                          <a:rPr lang="en-US" sz="2400" i="1">
                            <a:solidFill>
                              <a:schemeClr val="bg1"/>
                            </a:solidFill>
                            <a:latin typeface="Cambria Math" panose="02040503050406030204" pitchFamily="18" charset="0"/>
                          </a:rPr>
                          <m:t>)</m:t>
                        </m:r>
                      </m:e>
                    </m:d>
                  </m:oMath>
                </a14:m>
                <a:r>
                  <a:rPr lang="en-IN" sz="2400" b="1" dirty="0">
                    <a:solidFill>
                      <a:schemeClr val="bg1"/>
                    </a:solidFill>
                    <a:latin typeface="Rockwell" panose="02060603020205020403" pitchFamily="18" charset="0"/>
                  </a:rPr>
                  <a:t> →</a:t>
                </a:r>
                <a:r>
                  <a:rPr lang="en-IN" sz="2400" dirty="0">
                    <a:solidFill>
                      <a:schemeClr val="bg1"/>
                    </a:solidFill>
                    <a:latin typeface="Rockwell" panose="02060603020205020403" pitchFamily="18" charset="0"/>
                  </a:rPr>
                  <a:t> 0</a:t>
                </a:r>
              </a:p>
              <a:p>
                <a:r>
                  <a:rPr lang="en-IN" sz="2400" dirty="0">
                    <a:solidFill>
                      <a:schemeClr val="bg1"/>
                    </a:solidFill>
                    <a:latin typeface="Rockwell" panose="02060603020205020403" pitchFamily="18" charset="0"/>
                  </a:rPr>
                  <a:t>                                                          </a:t>
                </a:r>
                <a14:m>
                  <m:oMath xmlns:m="http://schemas.openxmlformats.org/officeDocument/2006/math">
                    <m:func>
                      <m:funcPr>
                        <m:ctrlPr>
                          <a:rPr lang="en-IN" sz="2400" i="1" smtClean="0">
                            <a:solidFill>
                              <a:schemeClr val="bg1"/>
                            </a:solidFill>
                            <a:latin typeface="Cambria Math" panose="02040503050406030204" pitchFamily="18" charset="0"/>
                          </a:rPr>
                        </m:ctrlPr>
                      </m:funcPr>
                      <m:fName>
                        <m:limLow>
                          <m:limLowPr>
                            <m:ctrlPr>
                              <a:rPr lang="en-IN" sz="2400" i="1" smtClean="0">
                                <a:solidFill>
                                  <a:schemeClr val="bg1"/>
                                </a:solidFill>
                                <a:latin typeface="Cambria Math" panose="02040503050406030204" pitchFamily="18" charset="0"/>
                              </a:rPr>
                            </m:ctrlPr>
                          </m:limLowPr>
                          <m:e>
                            <m:r>
                              <m:rPr>
                                <m:sty m:val="p"/>
                              </m:rPr>
                              <a:rPr lang="en-IN" sz="2400" i="0" smtClean="0">
                                <a:solidFill>
                                  <a:schemeClr val="bg1"/>
                                </a:solidFill>
                                <a:latin typeface="Cambria Math" panose="02040503050406030204" pitchFamily="18" charset="0"/>
                              </a:rPr>
                              <m:t>lim</m:t>
                            </m:r>
                          </m:e>
                          <m:lim>
                            <m:r>
                              <a:rPr lang="en-US" sz="2400" b="0" i="1" smtClean="0">
                                <a:solidFill>
                                  <a:schemeClr val="bg1"/>
                                </a:solidFill>
                                <a:latin typeface="Cambria Math" panose="02040503050406030204" pitchFamily="18" charset="0"/>
                              </a:rPr>
                              <m:t>𝑘</m:t>
                            </m:r>
                            <m:r>
                              <m:rPr>
                                <m:nor/>
                              </m:rPr>
                              <a:rPr lang="en-IN" sz="2400" b="1" dirty="0">
                                <a:solidFill>
                                  <a:schemeClr val="bg1"/>
                                </a:solidFill>
                                <a:latin typeface="Rockwell" panose="02060603020205020403" pitchFamily="18" charset="0"/>
                              </a:rPr>
                              <m:t>→</m:t>
                            </m:r>
                            <m:r>
                              <a:rPr lang="en-IN" sz="2400" b="1" i="1" dirty="0" smtClean="0">
                                <a:solidFill>
                                  <a:schemeClr val="bg1"/>
                                </a:solidFill>
                              </a:rPr>
                              <m:t>∞</m:t>
                            </m:r>
                          </m:lim>
                        </m:limLow>
                      </m:fName>
                      <m:e>
                        <m:d>
                          <m:dPr>
                            <m:begChr m:val="‖"/>
                            <m:endChr m:val="‖"/>
                            <m:ctrlPr>
                              <a:rPr lang="en-IN" sz="2400" i="1">
                                <a:solidFill>
                                  <a:schemeClr val="bg1"/>
                                </a:solidFill>
                                <a:latin typeface="Cambria Math" panose="02040503050406030204" pitchFamily="18" charset="0"/>
                              </a:rPr>
                            </m:ctrlPr>
                          </m:dPr>
                          <m:e>
                            <m:r>
                              <m:rPr>
                                <m:sty m:val="p"/>
                              </m:rPr>
                              <a:rPr lang="en-IN" sz="2400" i="1">
                                <a:solidFill>
                                  <a:schemeClr val="bg1"/>
                                </a:solidFill>
                                <a:latin typeface="Cambria Math" panose="02040503050406030204" pitchFamily="18" charset="0"/>
                              </a:rPr>
                              <m:t>∇</m:t>
                            </m:r>
                            <m:r>
                              <m:rPr>
                                <m:nor/>
                              </m:rPr>
                              <a:rPr lang="en-IN" sz="2400" dirty="0">
                                <a:solidFill>
                                  <a:schemeClr val="bg1"/>
                                </a:solidFill>
                                <a:latin typeface="Rockwell" panose="02060603020205020403" pitchFamily="18" charset="0"/>
                              </a:rPr>
                              <m:t>f</m:t>
                            </m:r>
                            <m:r>
                              <m:rPr>
                                <m:nor/>
                              </m:rPr>
                              <a:rPr lang="en-IN" sz="2400" dirty="0">
                                <a:solidFill>
                                  <a:schemeClr val="bg1"/>
                                </a:solidFill>
                                <a:latin typeface="Rockwell" panose="02060603020205020403" pitchFamily="18" charset="0"/>
                              </a:rPr>
                              <m:t>(</m:t>
                            </m:r>
                            <m:sSub>
                              <m:sSubPr>
                                <m:ctrlPr>
                                  <a:rPr lang="en-IN"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𝑘</m:t>
                                </m:r>
                              </m:sub>
                            </m:sSub>
                            <m:r>
                              <a:rPr lang="en-US" sz="2400" i="1">
                                <a:solidFill>
                                  <a:schemeClr val="bg1"/>
                                </a:solidFill>
                                <a:latin typeface="Cambria Math" panose="02040503050406030204" pitchFamily="18" charset="0"/>
                              </a:rPr>
                              <m:t>)</m:t>
                            </m:r>
                          </m:e>
                        </m:d>
                        <m:r>
                          <m:rPr>
                            <m:nor/>
                          </m:rPr>
                          <a:rPr lang="en-IN" sz="2400" b="1" dirty="0">
                            <a:solidFill>
                              <a:schemeClr val="bg1"/>
                            </a:solidFill>
                            <a:latin typeface="Rockwell" panose="02060603020205020403" pitchFamily="18" charset="0"/>
                          </a:rPr>
                          <m:t> →</m:t>
                        </m:r>
                        <m:r>
                          <m:rPr>
                            <m:nor/>
                          </m:rPr>
                          <a:rPr lang="en-IN" sz="2400" dirty="0">
                            <a:solidFill>
                              <a:schemeClr val="bg1"/>
                            </a:solidFill>
                            <a:latin typeface="Rockwell" panose="02060603020205020403" pitchFamily="18" charset="0"/>
                          </a:rPr>
                          <m:t> 0</m:t>
                        </m:r>
                      </m:e>
                    </m:func>
                  </m:oMath>
                </a14:m>
                <a:endParaRPr lang="en-IN" sz="2400" dirty="0">
                  <a:solidFill>
                    <a:schemeClr val="bg1"/>
                  </a:solidFill>
                  <a:latin typeface="Rockwell" panose="02060603020205020403" pitchFamily="18" charset="0"/>
                </a:endParaRPr>
              </a:p>
            </p:txBody>
          </p:sp>
        </mc:Choice>
        <mc:Fallback>
          <p:sp>
            <p:nvSpPr>
              <p:cNvPr id="4" name="TextBox 3">
                <a:extLst>
                  <a:ext uri="{FF2B5EF4-FFF2-40B4-BE49-F238E27FC236}">
                    <a16:creationId xmlns:a16="http://schemas.microsoft.com/office/drawing/2014/main" id="{BEA676E2-03B8-C0EF-106A-730B02BB88D9}"/>
                  </a:ext>
                </a:extLst>
              </p:cNvPr>
              <p:cNvSpPr txBox="1">
                <a:spLocks noRot="1" noChangeAspect="1" noMove="1" noResize="1" noEditPoints="1" noAdjustHandles="1" noChangeArrowheads="1" noChangeShapeType="1" noTextEdit="1"/>
              </p:cNvSpPr>
              <p:nvPr/>
            </p:nvSpPr>
            <p:spPr>
              <a:xfrm>
                <a:off x="154379" y="1626919"/>
                <a:ext cx="11376561" cy="876074"/>
              </a:xfrm>
              <a:prstGeom prst="rect">
                <a:avLst/>
              </a:prstGeom>
              <a:blipFill>
                <a:blip r:embed="rId2"/>
                <a:stretch>
                  <a:fillRect t="-6250"/>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E528F2A3-4514-7E46-4355-200806C818A6}"/>
              </a:ext>
            </a:extLst>
          </p:cNvPr>
          <p:cNvSpPr txBox="1"/>
          <p:nvPr/>
        </p:nvSpPr>
        <p:spPr>
          <a:xfrm>
            <a:off x="1104404" y="2746392"/>
            <a:ext cx="10248405" cy="1200329"/>
          </a:xfrm>
          <a:prstGeom prst="rect">
            <a:avLst/>
          </a:prstGeom>
          <a:noFill/>
        </p:spPr>
        <p:txBody>
          <a:bodyPr wrap="square" rtlCol="0">
            <a:spAutoFit/>
          </a:bodyPr>
          <a:lstStyle/>
          <a:p>
            <a:pPr algn="ctr"/>
            <a:r>
              <a:rPr lang="en-US" sz="2400" dirty="0">
                <a:solidFill>
                  <a:schemeClr val="bg1"/>
                </a:solidFill>
                <a:latin typeface="Rockwell" panose="02060603020205020403" pitchFamily="18" charset="0"/>
              </a:rPr>
              <a:t>By </a:t>
            </a:r>
            <a:r>
              <a:rPr lang="en-US" sz="2400" dirty="0" err="1">
                <a:solidFill>
                  <a:schemeClr val="bg1"/>
                </a:solidFill>
                <a:latin typeface="Rockwell" panose="02060603020205020403" pitchFamily="18" charset="0"/>
              </a:rPr>
              <a:t>Zoutendijk’s</a:t>
            </a:r>
            <a:r>
              <a:rPr lang="en-US" sz="2400" dirty="0">
                <a:solidFill>
                  <a:schemeClr val="bg1"/>
                </a:solidFill>
                <a:latin typeface="Rockwell" panose="02060603020205020403" pitchFamily="18" charset="0"/>
              </a:rPr>
              <a:t> theorem if line search satisfy Wolfe’s Condition then it has to satisfy the angle between search and steepest direction is bounded away by 90 degree</a:t>
            </a:r>
            <a:endParaRPr lang="en-IN" sz="2400" dirty="0">
              <a:solidFill>
                <a:schemeClr val="bg1"/>
              </a:solidFill>
              <a:latin typeface="Rockwell" panose="02060603020205020403" pitchFamily="18"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0826491-F798-CE7D-C529-61E89D3BD453}"/>
                  </a:ext>
                </a:extLst>
              </p:cNvPr>
              <p:cNvSpPr txBox="1"/>
              <p:nvPr/>
            </p:nvSpPr>
            <p:spPr>
              <a:xfrm>
                <a:off x="1104404" y="4239491"/>
                <a:ext cx="9114863" cy="892552"/>
              </a:xfrm>
              <a:prstGeom prst="rect">
                <a:avLst/>
              </a:prstGeom>
              <a:noFill/>
            </p:spPr>
            <p:txBody>
              <a:bodyPr wrap="square" rtlCol="0">
                <a:spAutoFit/>
              </a:bodyPr>
              <a:lstStyle/>
              <a:p>
                <a:pPr algn="ctr"/>
                <a:r>
                  <a:rPr lang="en-US" sz="2400" dirty="0">
                    <a:solidFill>
                      <a:schemeClr val="bg1"/>
                    </a:solidFill>
                    <a:latin typeface="Rockwell" panose="02060603020205020403" pitchFamily="18" charset="0"/>
                  </a:rPr>
                  <a:t>Let </a:t>
                </a:r>
                <a14:m>
                  <m:oMath xmlns:m="http://schemas.openxmlformats.org/officeDocument/2006/math">
                    <m:r>
                      <m:rPr>
                        <m:sty m:val="p"/>
                      </m:rPr>
                      <a:rPr lang="en-IN" sz="2400" i="1" smtClean="0">
                        <a:solidFill>
                          <a:schemeClr val="bg1"/>
                        </a:solidFill>
                        <a:latin typeface="Cambria Math" panose="02040503050406030204" pitchFamily="18" charset="0"/>
                      </a:rPr>
                      <m:t>∇</m:t>
                    </m:r>
                  </m:oMath>
                </a14:m>
                <a:r>
                  <a:rPr lang="en-US" sz="2400" dirty="0">
                    <a:solidFill>
                      <a:schemeClr val="bg1"/>
                    </a:solidFill>
                    <a:latin typeface="Rockwell" panose="02060603020205020403" pitchFamily="18" charset="0"/>
                  </a:rPr>
                  <a:t>f  is Lipschitz continuous , </a:t>
                </a:r>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ea typeface="Cambria Math" panose="02040503050406030204" pitchFamily="18" charset="0"/>
                          </a:rPr>
                          <m:t>𝛼</m:t>
                        </m:r>
                      </m:e>
                      <m:sub>
                        <m:r>
                          <a:rPr lang="en-US" sz="2400" b="0" i="1" smtClean="0">
                            <a:solidFill>
                              <a:schemeClr val="bg1"/>
                            </a:solidFill>
                            <a:latin typeface="Cambria Math" panose="02040503050406030204" pitchFamily="18" charset="0"/>
                          </a:rPr>
                          <m:t>𝑘</m:t>
                        </m:r>
                      </m:sub>
                    </m:sSub>
                  </m:oMath>
                </a14:m>
                <a:r>
                  <a:rPr lang="en-US" sz="2400" dirty="0">
                    <a:solidFill>
                      <a:schemeClr val="bg1"/>
                    </a:solidFill>
                    <a:latin typeface="Rockwell" panose="02060603020205020403" pitchFamily="18" charset="0"/>
                  </a:rPr>
                  <a:t> is step length  </a:t>
                </a:r>
                <a14:m>
                  <m:oMath xmlns:m="http://schemas.openxmlformats.org/officeDocument/2006/math">
                    <m:sSub>
                      <m:sSubPr>
                        <m:ctrlPr>
                          <a:rPr lang="en-US" sz="2400" i="1" smtClean="0">
                            <a:solidFill>
                              <a:schemeClr val="bg1"/>
                            </a:solidFill>
                            <a:latin typeface="Cambria Math" panose="02040503050406030204" pitchFamily="18" charset="0"/>
                          </a:rPr>
                        </m:ctrlPr>
                      </m:sSubPr>
                      <m:e>
                        <m:r>
                          <m:rPr>
                            <m:sty m:val="p"/>
                          </m:rPr>
                          <a:rPr lang="el-GR" sz="2400" i="1" smtClean="0">
                            <a:solidFill>
                              <a:schemeClr val="bg1"/>
                            </a:solidFill>
                            <a:latin typeface="Cambria Math" panose="02040503050406030204" pitchFamily="18" charset="0"/>
                          </a:rPr>
                          <m:t>θ</m:t>
                        </m:r>
                      </m:e>
                      <m:sub>
                        <m:r>
                          <a:rPr lang="en-US" sz="2400" b="0" i="1" smtClean="0">
                            <a:solidFill>
                              <a:schemeClr val="bg1"/>
                            </a:solidFill>
                            <a:latin typeface="Cambria Math" panose="02040503050406030204" pitchFamily="18" charset="0"/>
                          </a:rPr>
                          <m:t>𝑘</m:t>
                        </m:r>
                      </m:sub>
                    </m:sSub>
                  </m:oMath>
                </a14:m>
                <a:r>
                  <a:rPr lang="en-US" sz="2400" dirty="0">
                    <a:solidFill>
                      <a:schemeClr val="bg1"/>
                    </a:solidFill>
                    <a:latin typeface="Rockwell" panose="02060603020205020403" pitchFamily="18" charset="0"/>
                  </a:rPr>
                  <a:t> is the angle, then   </a:t>
                </a:r>
                <a14:m>
                  <m:oMath xmlns:m="http://schemas.openxmlformats.org/officeDocument/2006/math">
                    <m:nary>
                      <m:naryPr>
                        <m:chr m:val="∑"/>
                        <m:ctrlPr>
                          <a:rPr lang="en-US" sz="2400" i="1" smtClean="0">
                            <a:solidFill>
                              <a:schemeClr val="bg1"/>
                            </a:solidFill>
                            <a:latin typeface="Cambria Math" panose="02040503050406030204" pitchFamily="18" charset="0"/>
                          </a:rPr>
                        </m:ctrlPr>
                      </m:naryPr>
                      <m:sub>
                        <m:r>
                          <m:rPr>
                            <m:brk m:alnAt="23"/>
                          </m:rPr>
                          <a:rPr lang="en-US" sz="2400" b="0" i="1" smtClean="0">
                            <a:solidFill>
                              <a:schemeClr val="bg1"/>
                            </a:solidFill>
                            <a:latin typeface="Cambria Math" panose="02040503050406030204" pitchFamily="18" charset="0"/>
                          </a:rPr>
                          <m:t>𝑘</m:t>
                        </m:r>
                        <m:r>
                          <a:rPr lang="en-US" sz="2400" b="0" i="1" smtClean="0">
                            <a:solidFill>
                              <a:schemeClr val="bg1"/>
                            </a:solidFill>
                            <a:latin typeface="Cambria Math" panose="02040503050406030204" pitchFamily="18" charset="0"/>
                          </a:rPr>
                          <m:t>=0</m:t>
                        </m:r>
                      </m:sub>
                      <m:sup>
                        <m:r>
                          <a:rPr lang="en-US" sz="2400" i="1" smtClean="0">
                            <a:solidFill>
                              <a:schemeClr val="bg1"/>
                            </a:solidFill>
                            <a:latin typeface="Cambria Math" panose="02040503050406030204" pitchFamily="18" charset="0"/>
                            <a:ea typeface="Cambria Math" panose="02040503050406030204" pitchFamily="18" charset="0"/>
                          </a:rPr>
                          <m:t>∞</m:t>
                        </m:r>
                      </m:sup>
                      <m:e>
                        <m:sSup>
                          <m:sSupPr>
                            <m:ctrlPr>
                              <a:rPr lang="en-US" sz="240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𝑐𝑜𝑠</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𝜃</m:t>
                            </m:r>
                          </m:e>
                          <m:sub>
                            <m:r>
                              <a:rPr lang="en-US" sz="2400" b="0" i="1" smtClean="0">
                                <a:solidFill>
                                  <a:schemeClr val="bg1"/>
                                </a:solidFill>
                                <a:latin typeface="Cambria Math" panose="02040503050406030204" pitchFamily="18" charset="0"/>
                              </a:rPr>
                              <m:t>𝑘</m:t>
                            </m:r>
                          </m:sub>
                        </m:sSub>
                        <m:r>
                          <a:rPr lang="en-US" sz="2400" b="0" i="1" smtClean="0">
                            <a:solidFill>
                              <a:schemeClr val="bg1"/>
                            </a:solidFill>
                            <a:latin typeface="Cambria Math" panose="02040503050406030204" pitchFamily="18" charset="0"/>
                          </a:rPr>
                          <m:t> </m:t>
                        </m:r>
                        <m:sSup>
                          <m:sSupPr>
                            <m:ctrlPr>
                              <a:rPr lang="en-US" sz="2400" b="0" i="1" smtClean="0">
                                <a:solidFill>
                                  <a:schemeClr val="bg1"/>
                                </a:solidFill>
                                <a:latin typeface="Cambria Math" panose="02040503050406030204" pitchFamily="18" charset="0"/>
                              </a:rPr>
                            </m:ctrlPr>
                          </m:sSupPr>
                          <m:e>
                            <m:d>
                              <m:dPr>
                                <m:begChr m:val="‖"/>
                                <m:endChr m:val="‖"/>
                                <m:ctrlPr>
                                  <a:rPr lang="en-US" sz="2400" b="0" i="1" smtClean="0">
                                    <a:solidFill>
                                      <a:schemeClr val="bg1"/>
                                    </a:solidFill>
                                    <a:latin typeface="Cambria Math" panose="02040503050406030204" pitchFamily="18" charset="0"/>
                                  </a:rPr>
                                </m:ctrlPr>
                              </m:dPr>
                              <m:e>
                                <m:r>
                                  <m:rPr>
                                    <m:sty m:val="p"/>
                                  </m:rPr>
                                  <a:rPr lang="en-IN" sz="2400" i="1">
                                    <a:solidFill>
                                      <a:schemeClr val="bg1"/>
                                    </a:solidFill>
                                    <a:latin typeface="Cambria Math" panose="02040503050406030204" pitchFamily="18" charset="0"/>
                                  </a:rPr>
                                  <m:t>∇</m:t>
                                </m:r>
                                <m:r>
                                  <m:rPr>
                                    <m:nor/>
                                  </m:rPr>
                                  <a:rPr lang="en-IN" sz="2400" dirty="0">
                                    <a:solidFill>
                                      <a:schemeClr val="bg1"/>
                                    </a:solidFill>
                                    <a:latin typeface="Rockwell" panose="02060603020205020403" pitchFamily="18" charset="0"/>
                                  </a:rPr>
                                  <m:t>f</m:t>
                                </m:r>
                                <m:r>
                                  <m:rPr>
                                    <m:nor/>
                                  </m:rPr>
                                  <a:rPr lang="en-IN" sz="2400" dirty="0">
                                    <a:solidFill>
                                      <a:schemeClr val="bg1"/>
                                    </a:solidFill>
                                    <a:latin typeface="Rockwell" panose="02060603020205020403" pitchFamily="18" charset="0"/>
                                  </a:rPr>
                                  <m:t>(</m:t>
                                </m:r>
                                <m:sSub>
                                  <m:sSubPr>
                                    <m:ctrlPr>
                                      <a:rPr lang="en-IN"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𝑘</m:t>
                                    </m:r>
                                  </m:sub>
                                </m:sSub>
                                <m:r>
                                  <a:rPr lang="en-US" sz="2400" i="1">
                                    <a:solidFill>
                                      <a:schemeClr val="bg1"/>
                                    </a:solidFill>
                                    <a:latin typeface="Cambria Math" panose="02040503050406030204" pitchFamily="18" charset="0"/>
                                  </a:rPr>
                                  <m:t>)</m:t>
                                </m:r>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 &lt; </m:t>
                    </m:r>
                    <m:r>
                      <a:rPr lang="en-US" sz="2400" b="0" i="1" smtClean="0">
                        <a:solidFill>
                          <a:schemeClr val="bg1"/>
                        </a:solidFill>
                        <a:latin typeface="Cambria Math" panose="02040503050406030204" pitchFamily="18" charset="0"/>
                        <a:ea typeface="Cambria Math" panose="02040503050406030204" pitchFamily="18" charset="0"/>
                      </a:rPr>
                      <m:t>∞</m:t>
                    </m:r>
                  </m:oMath>
                </a14:m>
                <a:r>
                  <a:rPr lang="en-US" sz="2800" dirty="0">
                    <a:solidFill>
                      <a:schemeClr val="bg1"/>
                    </a:solidFill>
                    <a:latin typeface="Rockwell" panose="02060603020205020403" pitchFamily="18" charset="0"/>
                  </a:rPr>
                  <a:t> </a:t>
                </a:r>
                <a:endParaRPr lang="en-IN" dirty="0">
                  <a:solidFill>
                    <a:schemeClr val="bg1"/>
                  </a:solidFill>
                  <a:latin typeface="Rockwell" panose="02060603020205020403" pitchFamily="18" charset="0"/>
                </a:endParaRPr>
              </a:p>
            </p:txBody>
          </p:sp>
        </mc:Choice>
        <mc:Fallback>
          <p:sp>
            <p:nvSpPr>
              <p:cNvPr id="12" name="TextBox 11">
                <a:extLst>
                  <a:ext uri="{FF2B5EF4-FFF2-40B4-BE49-F238E27FC236}">
                    <a16:creationId xmlns:a16="http://schemas.microsoft.com/office/drawing/2014/main" id="{C0826491-F798-CE7D-C529-61E89D3BD453}"/>
                  </a:ext>
                </a:extLst>
              </p:cNvPr>
              <p:cNvSpPr txBox="1">
                <a:spLocks noRot="1" noChangeAspect="1" noMove="1" noResize="1" noEditPoints="1" noAdjustHandles="1" noChangeArrowheads="1" noChangeShapeType="1" noTextEdit="1"/>
              </p:cNvSpPr>
              <p:nvPr/>
            </p:nvSpPr>
            <p:spPr>
              <a:xfrm>
                <a:off x="1104404" y="4239491"/>
                <a:ext cx="9114863" cy="892552"/>
              </a:xfrm>
              <a:prstGeom prst="rect">
                <a:avLst/>
              </a:prstGeom>
              <a:blipFill>
                <a:blip r:embed="rId3"/>
                <a:stretch>
                  <a:fillRect l="-535" t="-6122" r="-1338" b="-12245"/>
                </a:stretch>
              </a:blipFill>
            </p:spPr>
            <p:txBody>
              <a:bodyPr/>
              <a:lstStyle/>
              <a:p>
                <a:r>
                  <a:rPr lang="en-IN">
                    <a:noFill/>
                  </a:rPr>
                  <a:t> </a:t>
                </a:r>
              </a:p>
            </p:txBody>
          </p:sp>
        </mc:Fallback>
      </mc:AlternateContent>
    </p:spTree>
    <p:extLst>
      <p:ext uri="{BB962C8B-B14F-4D97-AF65-F5344CB8AC3E}">
        <p14:creationId xmlns:p14="http://schemas.microsoft.com/office/powerpoint/2010/main" val="2265160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p:nvPr/>
        </p:nvSpPr>
        <p:spPr>
          <a:xfrm>
            <a:off x="3402009" y="147722"/>
            <a:ext cx="440944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lt1"/>
                </a:solidFill>
                <a:latin typeface="Rockwell"/>
                <a:ea typeface="Rockwell"/>
                <a:cs typeface="Rockwell"/>
                <a:sym typeface="Rockwell"/>
              </a:rPr>
              <a:t>What is Gradient ?</a:t>
            </a:r>
            <a:endParaRPr/>
          </a:p>
        </p:txBody>
      </p:sp>
      <p:sp>
        <p:nvSpPr>
          <p:cNvPr id="150" name="Google Shape;150;p20"/>
          <p:cNvSpPr txBox="1"/>
          <p:nvPr/>
        </p:nvSpPr>
        <p:spPr>
          <a:xfrm>
            <a:off x="1564640" y="1124183"/>
            <a:ext cx="9215100" cy="34470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2000" dirty="0">
              <a:solidFill>
                <a:schemeClr val="lt1"/>
              </a:solidFill>
              <a:latin typeface="Rockwell"/>
              <a:ea typeface="Rockwell"/>
              <a:cs typeface="Rockwell"/>
              <a:sym typeface="Rockwell"/>
            </a:endParaRPr>
          </a:p>
          <a:p>
            <a:pPr marL="285750" marR="0" lvl="0" indent="-285750" algn="l" rtl="0">
              <a:spcBef>
                <a:spcPts val="0"/>
              </a:spcBef>
              <a:spcAft>
                <a:spcPts val="0"/>
              </a:spcAft>
              <a:buClr>
                <a:schemeClr val="lt1"/>
              </a:buClr>
              <a:buSzPts val="2000"/>
              <a:buFont typeface="Arial"/>
              <a:buChar char="•"/>
            </a:pPr>
            <a:r>
              <a:rPr lang="en-IN" sz="2000" dirty="0">
                <a:solidFill>
                  <a:schemeClr val="lt1"/>
                </a:solidFill>
                <a:latin typeface="Rockwell"/>
                <a:ea typeface="Rockwell"/>
                <a:cs typeface="Rockwell"/>
                <a:sym typeface="Rockwell"/>
              </a:rPr>
              <a:t>In the case of a univariate function, it is simply the first derivative at a selected point. To check  the line segment connecting two function’s points lays on or  above its curve.</a:t>
            </a:r>
            <a:endParaRPr dirty="0"/>
          </a:p>
          <a:p>
            <a:pPr marL="0" marR="0" lvl="0" indent="0" algn="l" rtl="0">
              <a:spcBef>
                <a:spcPts val="0"/>
              </a:spcBef>
              <a:spcAft>
                <a:spcPts val="0"/>
              </a:spcAft>
              <a:buNone/>
            </a:pPr>
            <a:endParaRPr sz="2000" dirty="0">
              <a:solidFill>
                <a:schemeClr val="lt1"/>
              </a:solidFill>
              <a:latin typeface="Rockwell"/>
              <a:ea typeface="Rockwell"/>
              <a:cs typeface="Rockwell"/>
              <a:sym typeface="Rockwell"/>
            </a:endParaRPr>
          </a:p>
          <a:p>
            <a:pPr marL="285750" marR="0" lvl="0" indent="-285750" algn="l" rtl="0">
              <a:spcBef>
                <a:spcPts val="0"/>
              </a:spcBef>
              <a:spcAft>
                <a:spcPts val="0"/>
              </a:spcAft>
              <a:buClr>
                <a:schemeClr val="lt1"/>
              </a:buClr>
              <a:buSzPts val="2000"/>
              <a:buFont typeface="Arial"/>
              <a:buChar char="•"/>
            </a:pPr>
            <a:r>
              <a:rPr lang="en-IN" sz="2000" dirty="0">
                <a:solidFill>
                  <a:schemeClr val="lt1"/>
                </a:solidFill>
                <a:latin typeface="Rockwell"/>
                <a:ea typeface="Rockwell"/>
                <a:cs typeface="Rockwell"/>
                <a:sym typeface="Rockwell"/>
              </a:rPr>
              <a:t>In the case of a multivariate function, it is a vector of derivatives in each main  direction (along variable axes) called partial derivative. To check this  function has to be  twice differentiable and the Hessian is positive semidefinite </a:t>
            </a:r>
            <a:endParaRPr dirty="0"/>
          </a:p>
          <a:p>
            <a:pPr marL="285750" marR="0" lvl="0" indent="-158750" algn="l" rtl="0">
              <a:spcBef>
                <a:spcPts val="0"/>
              </a:spcBef>
              <a:spcAft>
                <a:spcPts val="0"/>
              </a:spcAft>
              <a:buClr>
                <a:schemeClr val="lt1"/>
              </a:buClr>
              <a:buSzPts val="2000"/>
              <a:buFont typeface="Arial"/>
              <a:buNone/>
            </a:pPr>
            <a:endParaRPr sz="2000" dirty="0">
              <a:solidFill>
                <a:schemeClr val="lt1"/>
              </a:solidFill>
              <a:latin typeface="Rockwell"/>
              <a:ea typeface="Rockwell"/>
              <a:cs typeface="Rockwell"/>
              <a:sym typeface="Rockwell"/>
            </a:endParaRPr>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p:txBody>
      </p:sp>
      <p:sp>
        <p:nvSpPr>
          <p:cNvPr id="151" name="Google Shape;151;p20"/>
          <p:cNvSpPr txBox="1"/>
          <p:nvPr/>
        </p:nvSpPr>
        <p:spPr>
          <a:xfrm>
            <a:off x="1457960" y="4503024"/>
            <a:ext cx="942848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a:solidFill>
                  <a:schemeClr val="lt1"/>
                </a:solidFill>
                <a:latin typeface="Rockwell"/>
                <a:ea typeface="Rockwell"/>
                <a:cs typeface="Rockwell"/>
                <a:sym typeface="Rockwell"/>
              </a:rPr>
              <a:t>Gradient Descent doesn’t work for all Functions !!</a:t>
            </a:r>
            <a:endParaRPr/>
          </a:p>
        </p:txBody>
      </p:sp>
      <p:sp>
        <p:nvSpPr>
          <p:cNvPr id="152" name="Google Shape;152;p20"/>
          <p:cNvSpPr txBox="1"/>
          <p:nvPr/>
        </p:nvSpPr>
        <p:spPr>
          <a:xfrm>
            <a:off x="1564640" y="5125789"/>
            <a:ext cx="8321040" cy="11387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lt1"/>
                </a:solidFill>
                <a:latin typeface="Rockwell"/>
                <a:ea typeface="Rockwell"/>
                <a:cs typeface="Rockwell"/>
                <a:sym typeface="Rockwell"/>
              </a:rPr>
              <a:t>A function has to be</a:t>
            </a:r>
            <a:endParaRPr dirty="0"/>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a:p>
            <a:pPr marL="285750" marR="0" lvl="0" indent="-285750" algn="l" rtl="0">
              <a:spcBef>
                <a:spcPts val="0"/>
              </a:spcBef>
              <a:spcAft>
                <a:spcPts val="0"/>
              </a:spcAft>
              <a:buClr>
                <a:schemeClr val="lt1"/>
              </a:buClr>
              <a:buSzPts val="1800"/>
              <a:buFont typeface="Arial"/>
              <a:buChar char="•"/>
            </a:pPr>
            <a:r>
              <a:rPr lang="en-IN" sz="1800" dirty="0">
                <a:solidFill>
                  <a:schemeClr val="lt1"/>
                </a:solidFill>
                <a:latin typeface="Rockwell"/>
                <a:ea typeface="Rockwell"/>
                <a:cs typeface="Rockwell"/>
                <a:sym typeface="Rockwell"/>
              </a:rPr>
              <a:t>Differentiable</a:t>
            </a:r>
            <a:endParaRPr dirty="0"/>
          </a:p>
          <a:p>
            <a:pPr marR="0" lvl="0" algn="l" rtl="0">
              <a:spcBef>
                <a:spcPts val="0"/>
              </a:spcBef>
              <a:spcAft>
                <a:spcPts val="0"/>
              </a:spcAft>
              <a:buClr>
                <a:schemeClr val="lt1"/>
              </a:buClr>
              <a:buSzPts val="1800"/>
            </a:pPr>
            <a:endParaRPr dirty="0"/>
          </a:p>
        </p:txBody>
      </p:sp>
      <p:sp>
        <p:nvSpPr>
          <p:cNvPr id="153" name="Google Shape;153;p20"/>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DEBEC7-F038-F6B5-5A2F-5782894FE2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20</a:t>
            </a:fld>
            <a:endParaRPr lang="en-IN"/>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939685E-E6D7-85F1-D955-EE4DB7656AED}"/>
                  </a:ext>
                </a:extLst>
              </p:cNvPr>
              <p:cNvSpPr txBox="1"/>
              <p:nvPr/>
            </p:nvSpPr>
            <p:spPr>
              <a:xfrm>
                <a:off x="143933" y="482600"/>
                <a:ext cx="11624733" cy="3534301"/>
              </a:xfrm>
              <a:prstGeom prst="rect">
                <a:avLst/>
              </a:prstGeom>
              <a:noFill/>
            </p:spPr>
            <p:txBody>
              <a:bodyPr wrap="square" rtlCol="0">
                <a:spAutoFit/>
              </a:bodyPr>
              <a:lstStyle/>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r>
                  <a:rPr lang="en-US" sz="2400" dirty="0">
                    <a:solidFill>
                      <a:schemeClr val="bg1"/>
                    </a:solidFill>
                  </a:rPr>
                  <a:t>The </a:t>
                </a:r>
                <a:r>
                  <a:rPr lang="en-US" sz="2400" dirty="0" err="1">
                    <a:solidFill>
                      <a:schemeClr val="bg1"/>
                    </a:solidFill>
                    <a:latin typeface="Rockwell" panose="02060603020205020403" pitchFamily="18" charset="0"/>
                  </a:rPr>
                  <a:t>Zoutendijk’s</a:t>
                </a:r>
                <a:r>
                  <a:rPr lang="en-US" sz="2400" dirty="0">
                    <a:solidFill>
                      <a:schemeClr val="bg1"/>
                    </a:solidFill>
                    <a:latin typeface="Rockwell" panose="02060603020205020403" pitchFamily="18" charset="0"/>
                  </a:rPr>
                  <a:t> conditions above implies that  </a:t>
                </a:r>
                <a14:m>
                  <m:oMath xmlns:m="http://schemas.openxmlformats.org/officeDocument/2006/math">
                    <m:func>
                      <m:funcPr>
                        <m:ctrlPr>
                          <a:rPr lang="en-US" sz="2400" i="1" smtClean="0">
                            <a:solidFill>
                              <a:schemeClr val="bg1"/>
                            </a:solidFill>
                            <a:latin typeface="Cambria Math" panose="02040503050406030204" pitchFamily="18" charset="0"/>
                          </a:rPr>
                        </m:ctrlPr>
                      </m:funcPr>
                      <m:fName>
                        <m:limLow>
                          <m:limLowPr>
                            <m:ctrlPr>
                              <a:rPr lang="en-US" sz="2400" i="1" smtClean="0">
                                <a:solidFill>
                                  <a:schemeClr val="bg1"/>
                                </a:solidFill>
                                <a:latin typeface="Cambria Math" panose="02040503050406030204" pitchFamily="18" charset="0"/>
                              </a:rPr>
                            </m:ctrlPr>
                          </m:limLowPr>
                          <m:e>
                            <m:r>
                              <m:rPr>
                                <m:sty m:val="p"/>
                              </m:rPr>
                              <a:rPr lang="en-US" sz="2400" i="0" smtClean="0">
                                <a:solidFill>
                                  <a:schemeClr val="bg1"/>
                                </a:solidFill>
                                <a:latin typeface="Cambria Math" panose="02040503050406030204" pitchFamily="18" charset="0"/>
                              </a:rPr>
                              <m:t>lim</m:t>
                            </m:r>
                          </m:e>
                          <m:lim>
                            <m:r>
                              <a:rPr lang="en-US" sz="2400" b="0" i="1" smtClean="0">
                                <a:solidFill>
                                  <a:schemeClr val="bg1"/>
                                </a:solidFill>
                                <a:latin typeface="Cambria Math" panose="02040503050406030204" pitchFamily="18" charset="0"/>
                              </a:rPr>
                              <m:t>𝑘</m:t>
                            </m:r>
                            <m:r>
                              <a:rPr lang="en-US" sz="2400" b="0" i="1" smtClean="0">
                                <a:solidFill>
                                  <a:schemeClr val="bg1"/>
                                </a:solidFill>
                                <a:latin typeface="Cambria Math" panose="02040503050406030204" pitchFamily="18" charset="0"/>
                              </a:rPr>
                              <m:t>→∞</m:t>
                            </m:r>
                          </m:lim>
                        </m:limLow>
                      </m:fName>
                      <m:e>
                        <m:sSup>
                          <m:sSupPr>
                            <m:ctrlPr>
                              <a:rPr lang="en-US" sz="240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𝑐𝑜𝑠</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𝜃</m:t>
                            </m:r>
                          </m:e>
                          <m:sub>
                            <m:r>
                              <a:rPr lang="en-US" sz="2400" b="0" i="1" smtClean="0">
                                <a:solidFill>
                                  <a:schemeClr val="bg1"/>
                                </a:solidFill>
                                <a:latin typeface="Cambria Math" panose="02040503050406030204" pitchFamily="18" charset="0"/>
                              </a:rPr>
                              <m:t>𝑘</m:t>
                            </m:r>
                          </m:sub>
                        </m:sSub>
                      </m:e>
                    </m:func>
                  </m:oMath>
                </a14:m>
                <a:r>
                  <a:rPr lang="en-US" sz="2400" dirty="0">
                    <a:solidFill>
                      <a:schemeClr val="bg1"/>
                    </a:solidFill>
                    <a:latin typeface="Rockwell" panose="02060603020205020403" pitchFamily="18" charset="0"/>
                  </a:rPr>
                  <a:t> </a:t>
                </a:r>
                <a14:m>
                  <m:oMath xmlns:m="http://schemas.openxmlformats.org/officeDocument/2006/math">
                    <m:sSup>
                      <m:sSupPr>
                        <m:ctrlPr>
                          <a:rPr lang="en-US" sz="2400" i="1" dirty="0" smtClean="0">
                            <a:solidFill>
                              <a:schemeClr val="bg1"/>
                            </a:solidFill>
                            <a:latin typeface="Cambria Math" panose="02040503050406030204" pitchFamily="18" charset="0"/>
                          </a:rPr>
                        </m:ctrlPr>
                      </m:sSupPr>
                      <m:e>
                        <m:d>
                          <m:dPr>
                            <m:begChr m:val="‖"/>
                            <m:endChr m:val="‖"/>
                            <m:ctrlPr>
                              <a:rPr lang="en-US" sz="2400" i="1" dirty="0" smtClean="0">
                                <a:solidFill>
                                  <a:schemeClr val="bg1"/>
                                </a:solidFill>
                                <a:latin typeface="Cambria Math" panose="02040503050406030204" pitchFamily="18" charset="0"/>
                              </a:rPr>
                            </m:ctrlPr>
                          </m:dPr>
                          <m:e>
                            <m:r>
                              <m:rPr>
                                <m:sty m:val="p"/>
                              </m:rPr>
                              <a:rPr lang="en-IN" sz="2400" i="1">
                                <a:solidFill>
                                  <a:schemeClr val="bg1"/>
                                </a:solidFill>
                                <a:latin typeface="Cambria Math" panose="02040503050406030204" pitchFamily="18" charset="0"/>
                              </a:rPr>
                              <m:t>∇</m:t>
                            </m:r>
                            <m:r>
                              <m:rPr>
                                <m:nor/>
                              </m:rPr>
                              <a:rPr lang="en-IN" sz="2400" dirty="0">
                                <a:solidFill>
                                  <a:schemeClr val="bg1"/>
                                </a:solidFill>
                                <a:latin typeface="Rockwell" panose="02060603020205020403" pitchFamily="18" charset="0"/>
                              </a:rPr>
                              <m:t>f</m:t>
                            </m:r>
                            <m:r>
                              <m:rPr>
                                <m:nor/>
                              </m:rPr>
                              <a:rPr lang="en-IN" sz="2400" dirty="0">
                                <a:solidFill>
                                  <a:schemeClr val="bg1"/>
                                </a:solidFill>
                                <a:latin typeface="Rockwell" panose="02060603020205020403" pitchFamily="18" charset="0"/>
                              </a:rPr>
                              <m:t>(</m:t>
                            </m:r>
                            <m:sSub>
                              <m:sSubPr>
                                <m:ctrlPr>
                                  <a:rPr lang="en-IN"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𝑘</m:t>
                                </m:r>
                              </m:sub>
                            </m:sSub>
                            <m:r>
                              <a:rPr lang="en-US" sz="2400" i="1">
                                <a:solidFill>
                                  <a:schemeClr val="bg1"/>
                                </a:solidFill>
                                <a:latin typeface="Cambria Math" panose="02040503050406030204" pitchFamily="18" charset="0"/>
                              </a:rPr>
                              <m:t>)</m:t>
                            </m:r>
                          </m:e>
                        </m:d>
                      </m:e>
                      <m:sup>
                        <m:r>
                          <a:rPr lang="en-US" sz="2400" b="0" i="1" dirty="0" smtClean="0">
                            <a:solidFill>
                              <a:schemeClr val="bg1"/>
                            </a:solidFill>
                            <a:latin typeface="Cambria Math" panose="02040503050406030204" pitchFamily="18" charset="0"/>
                          </a:rPr>
                          <m:t>2</m:t>
                        </m:r>
                      </m:sup>
                    </m:sSup>
                    <m:r>
                      <a:rPr lang="en-US" sz="2400" b="0" i="1" dirty="0" smtClean="0">
                        <a:solidFill>
                          <a:schemeClr val="bg1"/>
                        </a:solidFill>
                        <a:latin typeface="Cambria Math" panose="02040503050406030204" pitchFamily="18" charset="0"/>
                      </a:rPr>
                      <m:t>=0  ,</m:t>
                    </m:r>
                  </m:oMath>
                </a14:m>
                <a:r>
                  <a:rPr lang="en-US" sz="2400" dirty="0">
                    <a:solidFill>
                      <a:schemeClr val="bg1"/>
                    </a:solidFill>
                    <a:latin typeface="Rockwell" panose="02060603020205020403" pitchFamily="18" charset="0"/>
                  </a:rPr>
                  <a:t> Hence  if angle search direction with gradient away by 90 degree  then 0 &lt;</a:t>
                </a:r>
                <a14:m>
                  <m:oMath xmlns:m="http://schemas.openxmlformats.org/officeDocument/2006/math">
                    <m:sSup>
                      <m:sSupPr>
                        <m:ctrlPr>
                          <a:rPr lang="en-US" sz="240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𝑐𝑜𝑠</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𝜃</m:t>
                        </m:r>
                      </m:e>
                      <m:sub>
                        <m:r>
                          <a:rPr lang="en-US" sz="2400" b="0" i="1" smtClean="0">
                            <a:solidFill>
                              <a:schemeClr val="bg1"/>
                            </a:solidFill>
                            <a:latin typeface="Cambria Math" panose="02040503050406030204" pitchFamily="18" charset="0"/>
                          </a:rPr>
                          <m:t>𝑘</m:t>
                        </m:r>
                      </m:sub>
                    </m:sSub>
                  </m:oMath>
                </a14:m>
                <a:endParaRPr lang="en-US" sz="2400" dirty="0">
                  <a:solidFill>
                    <a:schemeClr val="bg1"/>
                  </a:solidFill>
                  <a:latin typeface="Rockwell" panose="02060603020205020403" pitchFamily="18" charset="0"/>
                </a:endParaRPr>
              </a:p>
              <a:p>
                <a:pPr algn="ctr"/>
                <a:r>
                  <a:rPr lang="en-US" sz="2400" dirty="0">
                    <a:solidFill>
                      <a:schemeClr val="bg1"/>
                    </a:solidFill>
                    <a:latin typeface="Rockwell" panose="02060603020205020403" pitchFamily="18" charset="0"/>
                  </a:rPr>
                  <a:t>By </a:t>
                </a:r>
                <a14:m>
                  <m:oMath xmlns:m="http://schemas.openxmlformats.org/officeDocument/2006/math">
                    <m:sSup>
                      <m:sSupPr>
                        <m:ctrlPr>
                          <a:rPr lang="en-US" sz="240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𝑛</m:t>
                        </m:r>
                      </m:e>
                      <m:sup>
                        <m:r>
                          <a:rPr lang="en-US" sz="2400" b="0" i="1" smtClean="0">
                            <a:solidFill>
                              <a:schemeClr val="bg1"/>
                            </a:solidFill>
                            <a:latin typeface="Cambria Math" panose="02040503050406030204" pitchFamily="18" charset="0"/>
                          </a:rPr>
                          <m:t>𝑡h</m:t>
                        </m:r>
                      </m:sup>
                    </m:sSup>
                  </m:oMath>
                </a14:m>
                <a:r>
                  <a:rPr lang="en-US" sz="2400" dirty="0">
                    <a:solidFill>
                      <a:schemeClr val="bg1"/>
                    </a:solidFill>
                    <a:latin typeface="Rockwell" panose="02060603020205020403" pitchFamily="18" charset="0"/>
                  </a:rPr>
                  <a:t> divergence test  0&lt; </a:t>
                </a:r>
                <a:r>
                  <a:rPr lang="el-GR" sz="2400" dirty="0">
                    <a:solidFill>
                      <a:schemeClr val="bg1"/>
                    </a:solidFill>
                  </a:rPr>
                  <a:t>ε </a:t>
                </a:r>
                <a:r>
                  <a:rPr lang="en-US" sz="2400" dirty="0">
                    <a:solidFill>
                      <a:schemeClr val="bg1"/>
                    </a:solidFill>
                    <a:latin typeface="Fira Code" panose="020B0809050000020004" pitchFamily="49" charset="0"/>
                    <a:ea typeface="Fira Code" panose="020B0809050000020004" pitchFamily="49" charset="0"/>
                    <a:cs typeface="Fira Code" panose="020B0809050000020004" pitchFamily="49" charset="0"/>
                  </a:rPr>
                  <a:t>≤</a:t>
                </a:r>
                <a:r>
                  <a:rPr lang="en-US" sz="2400" dirty="0">
                    <a:solidFill>
                      <a:schemeClr val="bg1"/>
                    </a:solidFill>
                    <a:latin typeface="Rockwell" panose="02060603020205020403" pitchFamily="18" charset="0"/>
                  </a:rPr>
                  <a:t> </a:t>
                </a:r>
                <a14:m>
                  <m:oMath xmlns:m="http://schemas.openxmlformats.org/officeDocument/2006/math">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𝑐𝑜𝑠</m:t>
                        </m:r>
                      </m:e>
                      <m:sup>
                        <m:r>
                          <a:rPr lang="en-US" sz="2400" i="1">
                            <a:solidFill>
                              <a:schemeClr val="bg1"/>
                            </a:solidFill>
                            <a:latin typeface="Cambria Math" panose="02040503050406030204" pitchFamily="18" charset="0"/>
                          </a:rPr>
                          <m:t>2</m:t>
                        </m:r>
                      </m:sup>
                    </m:sSup>
                    <m:r>
                      <a:rPr lang="en-US" sz="2400" i="1">
                        <a:solidFill>
                          <a:schemeClr val="bg1"/>
                        </a:solidFill>
                        <a:latin typeface="Cambria Math" panose="02040503050406030204" pitchFamily="18" charset="0"/>
                      </a:rPr>
                      <m:t> </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𝜃</m:t>
                        </m:r>
                      </m:e>
                      <m:sub>
                        <m:r>
                          <a:rPr lang="en-US" sz="2400" i="1">
                            <a:solidFill>
                              <a:schemeClr val="bg1"/>
                            </a:solidFill>
                            <a:latin typeface="Cambria Math" panose="02040503050406030204" pitchFamily="18" charset="0"/>
                          </a:rPr>
                          <m:t>𝑘</m:t>
                        </m:r>
                      </m:sub>
                    </m:sSub>
                  </m:oMath>
                </a14:m>
                <a:r>
                  <a:rPr lang="en-IN" sz="2400" dirty="0">
                    <a:solidFill>
                      <a:schemeClr val="bg1"/>
                    </a:solidFill>
                  </a:rPr>
                  <a:t> for all k </a:t>
                </a:r>
              </a:p>
              <a:p>
                <a:endParaRPr lang="en-IN" sz="2400" dirty="0">
                  <a:solidFill>
                    <a:schemeClr val="bg1"/>
                  </a:solidFill>
                </a:endParaRPr>
              </a:p>
              <a:p>
                <a:pPr algn="ctr"/>
                <a:r>
                  <a:rPr lang="en-IN" sz="2400" dirty="0">
                    <a:solidFill>
                      <a:schemeClr val="bg1"/>
                    </a:solidFill>
                  </a:rPr>
                  <a:t>It follows that </a:t>
                </a:r>
                <a14:m>
                  <m:oMath xmlns:m="http://schemas.openxmlformats.org/officeDocument/2006/math">
                    <m:func>
                      <m:funcPr>
                        <m:ctrlPr>
                          <a:rPr lang="en-IN" sz="2400" i="1" smtClean="0">
                            <a:solidFill>
                              <a:schemeClr val="bg1"/>
                            </a:solidFill>
                            <a:latin typeface="Cambria Math" panose="02040503050406030204" pitchFamily="18" charset="0"/>
                          </a:rPr>
                        </m:ctrlPr>
                      </m:funcPr>
                      <m:fName>
                        <m:limLow>
                          <m:limLowPr>
                            <m:ctrlPr>
                              <a:rPr lang="en-IN" sz="2400" i="1" smtClean="0">
                                <a:solidFill>
                                  <a:schemeClr val="bg1"/>
                                </a:solidFill>
                                <a:latin typeface="Cambria Math" panose="02040503050406030204" pitchFamily="18" charset="0"/>
                              </a:rPr>
                            </m:ctrlPr>
                          </m:limLowPr>
                          <m:e>
                            <m:r>
                              <m:rPr>
                                <m:sty m:val="p"/>
                              </m:rPr>
                              <a:rPr lang="en-IN" sz="2400" i="0" smtClean="0">
                                <a:solidFill>
                                  <a:schemeClr val="bg1"/>
                                </a:solidFill>
                                <a:latin typeface="Cambria Math" panose="02040503050406030204" pitchFamily="18" charset="0"/>
                              </a:rPr>
                              <m:t>lim</m:t>
                            </m:r>
                          </m:e>
                          <m:lim>
                            <m:r>
                              <a:rPr lang="en-US" sz="2400" b="0" i="1" smtClean="0">
                                <a:solidFill>
                                  <a:schemeClr val="bg1"/>
                                </a:solidFill>
                                <a:latin typeface="Cambria Math" panose="02040503050406030204" pitchFamily="18" charset="0"/>
                              </a:rPr>
                              <m:t>𝑘</m:t>
                            </m:r>
                            <m:r>
                              <m:rPr>
                                <m:nor/>
                              </m:rPr>
                              <a:rPr lang="en-IN" sz="2400" b="1" dirty="0">
                                <a:solidFill>
                                  <a:schemeClr val="bg1"/>
                                </a:solidFill>
                                <a:latin typeface="Rockwell" panose="02060603020205020403" pitchFamily="18" charset="0"/>
                              </a:rPr>
                              <m:t>→</m:t>
                            </m:r>
                            <m:r>
                              <a:rPr lang="en-IN" sz="2400" b="1" i="1" dirty="0" smtClean="0">
                                <a:solidFill>
                                  <a:schemeClr val="bg1"/>
                                </a:solidFill>
                                <a:latin typeface="Cambria Math" panose="02040503050406030204" pitchFamily="18" charset="0"/>
                              </a:rPr>
                              <m:t>∞</m:t>
                            </m:r>
                          </m:lim>
                        </m:limLow>
                      </m:fName>
                      <m:e>
                        <m:d>
                          <m:dPr>
                            <m:begChr m:val="‖"/>
                            <m:endChr m:val="‖"/>
                            <m:ctrlPr>
                              <a:rPr lang="en-IN" sz="2400" i="1">
                                <a:solidFill>
                                  <a:schemeClr val="bg1"/>
                                </a:solidFill>
                                <a:latin typeface="Cambria Math" panose="02040503050406030204" pitchFamily="18" charset="0"/>
                              </a:rPr>
                            </m:ctrlPr>
                          </m:dPr>
                          <m:e>
                            <m:r>
                              <m:rPr>
                                <m:sty m:val="p"/>
                              </m:rPr>
                              <a:rPr lang="en-IN" sz="2400" i="1">
                                <a:solidFill>
                                  <a:schemeClr val="bg1"/>
                                </a:solidFill>
                                <a:latin typeface="Cambria Math" panose="02040503050406030204" pitchFamily="18" charset="0"/>
                              </a:rPr>
                              <m:t>∇</m:t>
                            </m:r>
                            <m:r>
                              <m:rPr>
                                <m:nor/>
                              </m:rPr>
                              <a:rPr lang="en-IN" sz="2400" dirty="0">
                                <a:solidFill>
                                  <a:schemeClr val="bg1"/>
                                </a:solidFill>
                                <a:latin typeface="Rockwell" panose="02060603020205020403" pitchFamily="18" charset="0"/>
                              </a:rPr>
                              <m:t>f</m:t>
                            </m:r>
                            <m:r>
                              <m:rPr>
                                <m:nor/>
                              </m:rPr>
                              <a:rPr lang="en-IN" sz="2400" dirty="0">
                                <a:solidFill>
                                  <a:schemeClr val="bg1"/>
                                </a:solidFill>
                                <a:latin typeface="Rockwell" panose="02060603020205020403" pitchFamily="18" charset="0"/>
                              </a:rPr>
                              <m:t>(</m:t>
                            </m:r>
                            <m:sSub>
                              <m:sSubPr>
                                <m:ctrlPr>
                                  <a:rPr lang="en-IN"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𝑘</m:t>
                                </m:r>
                              </m:sub>
                            </m:sSub>
                            <m:r>
                              <a:rPr lang="en-US" sz="2400" i="1">
                                <a:solidFill>
                                  <a:schemeClr val="bg1"/>
                                </a:solidFill>
                                <a:latin typeface="Cambria Math" panose="02040503050406030204" pitchFamily="18" charset="0"/>
                              </a:rPr>
                              <m:t>)</m:t>
                            </m:r>
                          </m:e>
                        </m:d>
                        <m:r>
                          <m:rPr>
                            <m:nor/>
                          </m:rPr>
                          <a:rPr lang="en-IN" sz="2400" b="1" dirty="0">
                            <a:solidFill>
                              <a:schemeClr val="bg1"/>
                            </a:solidFill>
                            <a:latin typeface="Rockwell" panose="02060603020205020403" pitchFamily="18" charset="0"/>
                          </a:rPr>
                          <m:t> </m:t>
                        </m:r>
                        <m:r>
                          <m:rPr>
                            <m:nor/>
                          </m:rPr>
                          <a:rPr lang="en-US" sz="2400" b="0" i="0" dirty="0" smtClean="0">
                            <a:solidFill>
                              <a:schemeClr val="bg1"/>
                            </a:solidFill>
                            <a:latin typeface="Rockwell" panose="02060603020205020403" pitchFamily="18" charset="0"/>
                          </a:rPr>
                          <m:t>=</m:t>
                        </m:r>
                        <m:r>
                          <m:rPr>
                            <m:nor/>
                          </m:rPr>
                          <a:rPr lang="en-IN" sz="2400" dirty="0">
                            <a:solidFill>
                              <a:schemeClr val="bg1"/>
                            </a:solidFill>
                            <a:latin typeface="Rockwell" panose="02060603020205020403" pitchFamily="18" charset="0"/>
                          </a:rPr>
                          <m:t>0</m:t>
                        </m:r>
                      </m:e>
                    </m:func>
                  </m:oMath>
                </a14:m>
                <a:r>
                  <a:rPr lang="en-IN" sz="2400" dirty="0">
                    <a:solidFill>
                      <a:schemeClr val="bg1"/>
                    </a:solidFill>
                  </a:rPr>
                  <a:t>  </a:t>
                </a:r>
              </a:p>
            </p:txBody>
          </p:sp>
        </mc:Choice>
        <mc:Fallback>
          <p:sp>
            <p:nvSpPr>
              <p:cNvPr id="4" name="TextBox 3">
                <a:extLst>
                  <a:ext uri="{FF2B5EF4-FFF2-40B4-BE49-F238E27FC236}">
                    <a16:creationId xmlns:a16="http://schemas.microsoft.com/office/drawing/2014/main" id="{C939685E-E6D7-85F1-D955-EE4DB7656AED}"/>
                  </a:ext>
                </a:extLst>
              </p:cNvPr>
              <p:cNvSpPr txBox="1">
                <a:spLocks noRot="1" noChangeAspect="1" noMove="1" noResize="1" noEditPoints="1" noAdjustHandles="1" noChangeArrowheads="1" noChangeShapeType="1" noTextEdit="1"/>
              </p:cNvSpPr>
              <p:nvPr/>
            </p:nvSpPr>
            <p:spPr>
              <a:xfrm>
                <a:off x="143933" y="482600"/>
                <a:ext cx="11624733" cy="3534301"/>
              </a:xfrm>
              <a:prstGeom prst="rect">
                <a:avLst/>
              </a:prstGeom>
              <a:blipFill>
                <a:blip r:embed="rId2"/>
                <a:stretch>
                  <a:fillRect l="-839"/>
                </a:stretch>
              </a:blipFill>
            </p:spPr>
            <p:txBody>
              <a:bodyPr/>
              <a:lstStyle/>
              <a:p>
                <a:r>
                  <a:rPr lang="en-IN">
                    <a:noFill/>
                  </a:rPr>
                  <a:t> </a:t>
                </a:r>
              </a:p>
            </p:txBody>
          </p:sp>
        </mc:Fallback>
      </mc:AlternateContent>
    </p:spTree>
    <p:extLst>
      <p:ext uri="{BB962C8B-B14F-4D97-AF65-F5344CB8AC3E}">
        <p14:creationId xmlns:p14="http://schemas.microsoft.com/office/powerpoint/2010/main" val="3924585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9"/>
          <p:cNvSpPr txBox="1"/>
          <p:nvPr/>
        </p:nvSpPr>
        <p:spPr>
          <a:xfrm>
            <a:off x="1198880" y="294640"/>
            <a:ext cx="979424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lt1"/>
                </a:solidFill>
                <a:latin typeface="Rockwell"/>
                <a:ea typeface="Rockwell"/>
                <a:cs typeface="Rockwell"/>
                <a:sym typeface="Rockwell"/>
              </a:rPr>
              <a:t>Why Gradient descent : Not the best Optimization technique but works best in Neural  Network</a:t>
            </a:r>
            <a:endParaRPr/>
          </a:p>
        </p:txBody>
      </p:sp>
      <p:sp>
        <p:nvSpPr>
          <p:cNvPr id="324" name="Google Shape;324;p39"/>
          <p:cNvSpPr txBox="1"/>
          <p:nvPr/>
        </p:nvSpPr>
        <p:spPr>
          <a:xfrm>
            <a:off x="1402080" y="1598135"/>
            <a:ext cx="9702800" cy="129266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2000"/>
              <a:buFont typeface="Arial"/>
              <a:buChar char="•"/>
            </a:pPr>
            <a:r>
              <a:rPr lang="en-IN" sz="2000" dirty="0">
                <a:solidFill>
                  <a:schemeClr val="lt1"/>
                </a:solidFill>
                <a:latin typeface="Rockwell"/>
                <a:ea typeface="Rockwell"/>
                <a:cs typeface="Rockwell"/>
                <a:sym typeface="Rockwell"/>
              </a:rPr>
              <a:t>On one hand , Gradient Descent is by itself not the most efficient technique, as we use Gradient descent in the beginning ,only later when derivative become small, we start using more sophisticated techniques</a:t>
            </a:r>
            <a:endParaRPr dirty="0"/>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p:txBody>
      </p:sp>
      <p:sp>
        <p:nvSpPr>
          <p:cNvPr id="325" name="Google Shape;325;p39"/>
          <p:cNvSpPr txBox="1"/>
          <p:nvPr/>
        </p:nvSpPr>
        <p:spPr>
          <a:xfrm>
            <a:off x="1402080" y="3159313"/>
            <a:ext cx="9286240" cy="7078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2000"/>
              <a:buFont typeface="Arial"/>
              <a:buChar char="•"/>
            </a:pPr>
            <a:r>
              <a:rPr lang="en-IN" sz="2000">
                <a:solidFill>
                  <a:schemeClr val="lt1"/>
                </a:solidFill>
                <a:latin typeface="Rockwell"/>
                <a:ea typeface="Rockwell"/>
                <a:cs typeface="Rockwell"/>
                <a:sym typeface="Rockwell"/>
              </a:rPr>
              <a:t>ON the other hand , however, Surprisingly , there is application of Optimization where situation is reverse.</a:t>
            </a:r>
            <a:endParaRPr/>
          </a:p>
        </p:txBody>
      </p:sp>
      <p:sp>
        <p:nvSpPr>
          <p:cNvPr id="326" name="Google Shape;326;p39"/>
          <p:cNvSpPr txBox="1"/>
          <p:nvPr/>
        </p:nvSpPr>
        <p:spPr>
          <a:xfrm>
            <a:off x="1524000" y="4074160"/>
            <a:ext cx="9316720" cy="14157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a:solidFill>
                  <a:schemeClr val="lt1"/>
                </a:solidFill>
                <a:latin typeface="Rockwell"/>
                <a:ea typeface="Rockwell"/>
                <a:cs typeface="Rockwell"/>
                <a:sym typeface="Rockwell"/>
              </a:rPr>
              <a:t>Back-Propagation </a:t>
            </a:r>
            <a:r>
              <a:rPr lang="en-IN" sz="1800">
                <a:solidFill>
                  <a:schemeClr val="lt1"/>
                </a:solidFill>
                <a:latin typeface="Rockwell"/>
                <a:ea typeface="Rockwell"/>
                <a:cs typeface="Rockwell"/>
                <a:sym typeface="Rockwell"/>
              </a:rPr>
              <a:t>in Neural Network</a:t>
            </a:r>
            <a:r>
              <a:rPr lang="en-IN" sz="3200">
                <a:solidFill>
                  <a:schemeClr val="lt1"/>
                </a:solidFill>
                <a:latin typeface="Rockwell"/>
                <a:ea typeface="Rockwell"/>
                <a:cs typeface="Rockwell"/>
                <a:sym typeface="Rockwell"/>
              </a:rPr>
              <a:t> </a:t>
            </a:r>
            <a:r>
              <a:rPr lang="en-IN" sz="1800">
                <a:solidFill>
                  <a:schemeClr val="lt1"/>
                </a:solidFill>
                <a:latin typeface="Rockwell"/>
                <a:ea typeface="Rockwell"/>
                <a:cs typeface="Rockwell"/>
                <a:sym typeface="Rockwell"/>
              </a:rPr>
              <a:t>which is just a algorithmic implementation of Gradient descent  works  optimally best  in comparison to complex optimization technique</a:t>
            </a:r>
            <a:endParaRPr/>
          </a:p>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327" name="Google Shape;327;p39"/>
          <p:cNvSpPr txBox="1"/>
          <p:nvPr/>
        </p:nvSpPr>
        <p:spPr>
          <a:xfrm>
            <a:off x="1527672" y="5581539"/>
            <a:ext cx="361696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lt1"/>
                </a:solidFill>
                <a:latin typeface="Rockwell"/>
                <a:ea typeface="Rockwell"/>
                <a:cs typeface="Rockwell"/>
                <a:sym typeface="Rockwell"/>
              </a:rPr>
              <a:t>How can we explain this paradox  ??</a:t>
            </a:r>
            <a:endParaRPr dirty="0"/>
          </a:p>
        </p:txBody>
      </p:sp>
      <p:pic>
        <p:nvPicPr>
          <p:cNvPr id="328" name="Google Shape;328;p39"/>
          <p:cNvPicPr preferRelativeResize="0"/>
          <p:nvPr/>
        </p:nvPicPr>
        <p:blipFill rotWithShape="1">
          <a:blip r:embed="rId3">
            <a:alphaModFix/>
          </a:blip>
          <a:srcRect/>
          <a:stretch/>
        </p:blipFill>
        <p:spPr>
          <a:xfrm>
            <a:off x="5892800" y="5381485"/>
            <a:ext cx="1981200" cy="1138773"/>
          </a:xfrm>
          <a:prstGeom prst="rect">
            <a:avLst/>
          </a:prstGeom>
          <a:noFill/>
          <a:ln>
            <a:noFill/>
          </a:ln>
        </p:spPr>
      </p:pic>
      <p:sp>
        <p:nvSpPr>
          <p:cNvPr id="329" name="Google Shape;329;p39"/>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1000"/>
                                        <p:tgtEl>
                                          <p:spTgt spid="3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gtEl>
                                        <p:attrNameLst>
                                          <p:attrName>style.visibility</p:attrName>
                                        </p:attrNameLst>
                                      </p:cBhvr>
                                      <p:to>
                                        <p:strVal val="visible"/>
                                      </p:to>
                                    </p:set>
                                    <p:animEffect transition="in" filter="fade">
                                      <p:cBhvr>
                                        <p:cTn id="17" dur="1000"/>
                                        <p:tgtEl>
                                          <p:spTgt spid="3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fade">
                                      <p:cBhvr>
                                        <p:cTn id="22" dur="1000"/>
                                        <p:tgtEl>
                                          <p:spTgt spid="326"/>
                                        </p:tgtEl>
                                      </p:cBhvr>
                                    </p:animEffec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32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p:nvPr/>
        </p:nvSpPr>
        <p:spPr>
          <a:xfrm>
            <a:off x="2325051" y="71368"/>
            <a:ext cx="8188960"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0" i="0">
                <a:solidFill>
                  <a:srgbClr val="D1D5DB"/>
                </a:solidFill>
                <a:latin typeface="Play"/>
                <a:ea typeface="Play"/>
                <a:cs typeface="Play"/>
                <a:sym typeface="Play"/>
              </a:rPr>
              <a:t>The beauty of the solution lies in its simplicity, far simpler than one might imagine</a:t>
            </a:r>
            <a:r>
              <a:rPr lang="en-IN" sz="3200" b="0" i="0">
                <a:solidFill>
                  <a:srgbClr val="D1D5DB"/>
                </a:solidFill>
                <a:latin typeface="Arial"/>
                <a:ea typeface="Arial"/>
                <a:cs typeface="Arial"/>
                <a:sym typeface="Arial"/>
              </a:rPr>
              <a:t>.</a:t>
            </a:r>
            <a:endParaRPr/>
          </a:p>
          <a:p>
            <a:pPr marL="0" marR="0" lvl="0" indent="0" algn="ctr" rtl="0">
              <a:spcBef>
                <a:spcPts val="0"/>
              </a:spcBef>
              <a:spcAft>
                <a:spcPts val="0"/>
              </a:spcAft>
              <a:buNone/>
            </a:pPr>
            <a:endParaRPr sz="3200">
              <a:solidFill>
                <a:schemeClr val="lt1"/>
              </a:solidFill>
              <a:latin typeface="Rockwell"/>
              <a:ea typeface="Rockwell"/>
              <a:cs typeface="Rockwell"/>
              <a:sym typeface="Rockwell"/>
            </a:endParaRPr>
          </a:p>
        </p:txBody>
      </p:sp>
      <p:sp>
        <p:nvSpPr>
          <p:cNvPr id="335" name="Google Shape;335;p40"/>
          <p:cNvSpPr txBox="1"/>
          <p:nvPr/>
        </p:nvSpPr>
        <p:spPr>
          <a:xfrm>
            <a:off x="1534160" y="2572386"/>
            <a:ext cx="943864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chemeClr val="lt1"/>
              </a:solidFill>
              <a:latin typeface="Rockwell"/>
              <a:ea typeface="Rockwell"/>
              <a:cs typeface="Rockwell"/>
              <a:sym typeface="Rockwell"/>
            </a:endParaRPr>
          </a:p>
          <a:p>
            <a:pPr marL="0" marR="0" lvl="0" indent="0" algn="l" rtl="0">
              <a:spcBef>
                <a:spcPts val="0"/>
              </a:spcBef>
              <a:spcAft>
                <a:spcPts val="0"/>
              </a:spcAft>
              <a:buNone/>
            </a:pPr>
            <a:r>
              <a:rPr lang="en-IN" sz="2000">
                <a:solidFill>
                  <a:schemeClr val="lt1"/>
                </a:solidFill>
                <a:latin typeface="Rockwell"/>
                <a:ea typeface="Rockwell"/>
                <a:cs typeface="Rockwell"/>
                <a:sym typeface="Rockwell"/>
              </a:rPr>
              <a:t>In reality, the desired solution should not be too close to the actual minimum of the objective function which is generally Loss function </a:t>
            </a:r>
            <a:endParaRPr/>
          </a:p>
          <a:p>
            <a:pPr marL="0" marR="0" lvl="0" indent="0" algn="l" rtl="0">
              <a:spcBef>
                <a:spcPts val="0"/>
              </a:spcBef>
              <a:spcAft>
                <a:spcPts val="0"/>
              </a:spcAft>
              <a:buNone/>
            </a:pPr>
            <a:endParaRPr sz="2000">
              <a:solidFill>
                <a:schemeClr val="lt1"/>
              </a:solidFill>
              <a:latin typeface="Rockwell"/>
              <a:ea typeface="Rockwell"/>
              <a:cs typeface="Rockwell"/>
              <a:sym typeface="Rockwell"/>
            </a:endParaRPr>
          </a:p>
          <a:p>
            <a:pPr marL="0" marR="0" lvl="0" indent="0" algn="l" rtl="0">
              <a:spcBef>
                <a:spcPts val="0"/>
              </a:spcBef>
              <a:spcAft>
                <a:spcPts val="0"/>
              </a:spcAft>
              <a:buNone/>
            </a:pPr>
            <a:r>
              <a:rPr lang="en-IN" sz="2000">
                <a:solidFill>
                  <a:schemeClr val="lt1"/>
                </a:solidFill>
                <a:latin typeface="Rockwell"/>
                <a:ea typeface="Rockwell"/>
                <a:cs typeface="Rockwell"/>
                <a:sym typeface="Rockwell"/>
              </a:rPr>
              <a:t>Desired value of the objective function is supposed to be proportional to the number of training samples and to the accuracy required.</a:t>
            </a:r>
            <a:endParaRPr sz="2000">
              <a:solidFill>
                <a:schemeClr val="lt1"/>
              </a:solidFill>
              <a:latin typeface="Rockwell"/>
              <a:ea typeface="Rockwell"/>
              <a:cs typeface="Rockwell"/>
              <a:sym typeface="Rockwell"/>
            </a:endParaRPr>
          </a:p>
        </p:txBody>
      </p:sp>
      <p:sp>
        <p:nvSpPr>
          <p:cNvPr id="336" name="Google Shape;336;p40"/>
          <p:cNvSpPr txBox="1"/>
          <p:nvPr/>
        </p:nvSpPr>
        <p:spPr>
          <a:xfrm>
            <a:off x="1614731" y="1849944"/>
            <a:ext cx="9276080" cy="984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dirty="0">
                <a:solidFill>
                  <a:schemeClr val="lt1"/>
                </a:solidFill>
                <a:latin typeface="Rockwell"/>
                <a:ea typeface="Rockwell"/>
                <a:cs typeface="Rockwell"/>
                <a:sym typeface="Rockwell"/>
              </a:rPr>
              <a:t>The problems of machine learning are only in the first crude approximation described as optimization problems.</a:t>
            </a:r>
            <a:endParaRPr dirty="0"/>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p:txBody>
      </p:sp>
      <p:sp>
        <p:nvSpPr>
          <p:cNvPr id="337" name="Google Shape;337;p40"/>
          <p:cNvSpPr txBox="1"/>
          <p:nvPr/>
        </p:nvSpPr>
        <p:spPr>
          <a:xfrm>
            <a:off x="1457960" y="4735661"/>
            <a:ext cx="9347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lt1"/>
                </a:solidFill>
                <a:latin typeface="Rockwell"/>
                <a:ea typeface="Rockwell"/>
                <a:cs typeface="Rockwell"/>
                <a:sym typeface="Rockwell"/>
              </a:rPr>
              <a:t>Since in machine learning, we do not need to get too close to the actual minimum, we thus do not need to switch from fast gradient descent to any other technique – and this explains why gradient descent is best in business</a:t>
            </a:r>
            <a:endParaRPr sz="1800" dirty="0">
              <a:solidFill>
                <a:schemeClr val="lt1"/>
              </a:solidFill>
              <a:latin typeface="Rockwell"/>
              <a:ea typeface="Rockwell"/>
              <a:cs typeface="Rockwell"/>
              <a:sym typeface="Rockwell"/>
            </a:endParaRPr>
          </a:p>
        </p:txBody>
      </p:sp>
      <p:sp>
        <p:nvSpPr>
          <p:cNvPr id="338" name="Google Shape;338;p40"/>
          <p:cNvSpPr txBox="1"/>
          <p:nvPr/>
        </p:nvSpPr>
        <p:spPr>
          <a:xfrm>
            <a:off x="1319211" y="5955987"/>
            <a:ext cx="91948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lt1"/>
                </a:solidFill>
                <a:latin typeface="Rockwell"/>
                <a:ea typeface="Rockwell"/>
                <a:cs typeface="Rockwell"/>
                <a:sym typeface="Rockwell"/>
              </a:rPr>
              <a:t>Supremacy of Gradient Descent Still Prevails !!</a:t>
            </a:r>
            <a:endParaRPr/>
          </a:p>
        </p:txBody>
      </p:sp>
      <p:sp>
        <p:nvSpPr>
          <p:cNvPr id="339" name="Google Shape;339;p40"/>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1"/>
          <p:cNvSpPr txBox="1"/>
          <p:nvPr/>
        </p:nvSpPr>
        <p:spPr>
          <a:xfrm>
            <a:off x="2170323" y="512897"/>
            <a:ext cx="742536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lt1"/>
                </a:solidFill>
                <a:latin typeface="Rockwell"/>
                <a:ea typeface="Rockwell"/>
                <a:cs typeface="Rockwell"/>
                <a:sym typeface="Rockwell"/>
              </a:rPr>
              <a:t>Batch Gradient Descent </a:t>
            </a:r>
            <a:endParaRPr/>
          </a:p>
        </p:txBody>
      </p:sp>
      <p:sp>
        <p:nvSpPr>
          <p:cNvPr id="345" name="Google Shape;345;p41"/>
          <p:cNvSpPr txBox="1"/>
          <p:nvPr/>
        </p:nvSpPr>
        <p:spPr>
          <a:xfrm>
            <a:off x="409468" y="1443703"/>
            <a:ext cx="11195586" cy="5262939"/>
          </a:xfrm>
          <a:prstGeom prst="rect">
            <a:avLst/>
          </a:prstGeom>
          <a:noFill/>
          <a:ln>
            <a:noFill/>
          </a:ln>
        </p:spPr>
        <p:txBody>
          <a:bodyPr spcFirstLastPara="1" wrap="square" lIns="91425" tIns="45700" rIns="91425" bIns="45700" anchor="t" anchorCtr="0">
            <a:spAutoFit/>
          </a:bodyPr>
          <a:lstStyle/>
          <a:p>
            <a:pPr marL="285750" marR="0" lvl="0" indent="-285750" algn="ctr" rtl="0">
              <a:spcBef>
                <a:spcPts val="0"/>
              </a:spcBef>
              <a:spcAft>
                <a:spcPts val="0"/>
              </a:spcAft>
              <a:buClr>
                <a:schemeClr val="lt1"/>
              </a:buClr>
              <a:buSzPts val="2000"/>
              <a:buFont typeface="Noto Sans Symbols"/>
              <a:buChar char="❑"/>
            </a:pPr>
            <a:r>
              <a:rPr lang="en-IN" sz="2400" dirty="0">
                <a:solidFill>
                  <a:schemeClr val="lt1"/>
                </a:solidFill>
                <a:latin typeface="Rockwell" panose="02060603020205020403" pitchFamily="18" charset="0"/>
                <a:ea typeface="Rockwell"/>
                <a:cs typeface="Rockwell"/>
                <a:sym typeface="Rockwell"/>
              </a:rPr>
              <a:t>Batch gradient descent sums the error for each point in a training set, updating the model only after all training examples have been evaluated. This process referred to as a training epoch.</a:t>
            </a:r>
            <a:endParaRPr sz="2400" dirty="0">
              <a:latin typeface="Rockwell" panose="02060603020205020403" pitchFamily="18" charset="0"/>
            </a:endParaRPr>
          </a:p>
          <a:p>
            <a:pPr marL="0" marR="0" lvl="0" indent="0" algn="ctr" rtl="0">
              <a:spcBef>
                <a:spcPts val="0"/>
              </a:spcBef>
              <a:spcAft>
                <a:spcPts val="0"/>
              </a:spcAft>
              <a:buNone/>
            </a:pPr>
            <a:endParaRPr sz="2000" dirty="0">
              <a:solidFill>
                <a:schemeClr val="lt1"/>
              </a:solidFill>
              <a:latin typeface="Rockwell"/>
              <a:ea typeface="Rockwell"/>
              <a:cs typeface="Rockwell"/>
              <a:sym typeface="Rockwell"/>
            </a:endParaRPr>
          </a:p>
          <a:p>
            <a:pPr marL="0" marR="0" lvl="0" indent="0" algn="l" rtl="0">
              <a:spcBef>
                <a:spcPts val="0"/>
              </a:spcBef>
              <a:spcAft>
                <a:spcPts val="0"/>
              </a:spcAft>
              <a:buNone/>
            </a:pPr>
            <a:endParaRPr sz="2000" dirty="0">
              <a:solidFill>
                <a:schemeClr val="lt1"/>
              </a:solidFill>
              <a:latin typeface="Rockwell"/>
              <a:ea typeface="Rockwell"/>
              <a:cs typeface="Rockwell"/>
              <a:sym typeface="Rockwell"/>
            </a:endParaRPr>
          </a:p>
          <a:p>
            <a:pPr marL="285750" marR="0" lvl="0" indent="-285750" algn="ctr" rtl="0">
              <a:spcBef>
                <a:spcPts val="0"/>
              </a:spcBef>
              <a:spcAft>
                <a:spcPts val="0"/>
              </a:spcAft>
              <a:buClr>
                <a:schemeClr val="lt1"/>
              </a:buClr>
              <a:buSzPts val="2000"/>
              <a:buFont typeface="Noto Sans Symbols"/>
              <a:buChar char="❑"/>
            </a:pPr>
            <a:r>
              <a:rPr lang="en-IN" sz="2400" dirty="0">
                <a:solidFill>
                  <a:schemeClr val="lt1"/>
                </a:solidFill>
                <a:latin typeface="Rockwell" panose="02060603020205020403" pitchFamily="18" charset="0"/>
                <a:ea typeface="Rockwell"/>
                <a:cs typeface="Rockwell"/>
                <a:sym typeface="Rockwell"/>
              </a:rPr>
              <a:t>While this batching provides computation efficiency, it can still have a long processing time for large training datasets as it still needs to store all of the data into memory. </a:t>
            </a:r>
            <a:endParaRPr sz="2400" dirty="0">
              <a:latin typeface="Rockwell" panose="02060603020205020403" pitchFamily="18" charset="0"/>
            </a:endParaRPr>
          </a:p>
          <a:p>
            <a:pPr marL="0" marR="0" lvl="0" indent="0" algn="ctr" rtl="0">
              <a:spcBef>
                <a:spcPts val="0"/>
              </a:spcBef>
              <a:spcAft>
                <a:spcPts val="0"/>
              </a:spcAft>
              <a:buNone/>
            </a:pPr>
            <a:endParaRPr sz="2000" dirty="0">
              <a:solidFill>
                <a:schemeClr val="lt1"/>
              </a:solidFill>
              <a:latin typeface="Rockwell"/>
              <a:ea typeface="Rockwell"/>
              <a:cs typeface="Rockwell"/>
              <a:sym typeface="Rockwell"/>
            </a:endParaRPr>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a:p>
            <a:pPr marL="285750" marR="0" lvl="0" indent="-285750" algn="ctr" rtl="0">
              <a:spcBef>
                <a:spcPts val="0"/>
              </a:spcBef>
              <a:spcAft>
                <a:spcPts val="0"/>
              </a:spcAft>
              <a:buClr>
                <a:schemeClr val="lt1"/>
              </a:buClr>
              <a:buSzPts val="1800"/>
              <a:buFont typeface="Noto Sans Symbols"/>
              <a:buChar char="❑"/>
            </a:pPr>
            <a:r>
              <a:rPr lang="en-IN" sz="1800" dirty="0">
                <a:solidFill>
                  <a:schemeClr val="lt1"/>
                </a:solidFill>
                <a:latin typeface="Rockwell"/>
                <a:ea typeface="Rockwell"/>
                <a:cs typeface="Rockwell"/>
                <a:sym typeface="Rockwell"/>
              </a:rPr>
              <a:t> </a:t>
            </a:r>
            <a:r>
              <a:rPr lang="en-IN" sz="2400" dirty="0">
                <a:solidFill>
                  <a:schemeClr val="lt1"/>
                </a:solidFill>
                <a:latin typeface="Rockwell"/>
                <a:ea typeface="Rockwell"/>
                <a:cs typeface="Rockwell"/>
                <a:sym typeface="Rockwell"/>
              </a:rPr>
              <a:t>One of the main drawbacks of batch gradient descent is that it can converge to a local minimum instead of the global minimum. This is because the algorithm updates the model parameters based on the average of the gradients of all examples in the batch</a:t>
            </a:r>
            <a:r>
              <a:rPr lang="en-IN" sz="2000" dirty="0">
                <a:solidFill>
                  <a:schemeClr val="lt1"/>
                </a:solidFill>
                <a:latin typeface="Rockwell"/>
                <a:ea typeface="Rockwell"/>
                <a:cs typeface="Rockwell"/>
                <a:sym typeface="Rockwell"/>
              </a:rPr>
              <a:t>.</a:t>
            </a:r>
            <a:endParaRPr dirty="0"/>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p:txBody>
      </p:sp>
      <p:sp>
        <p:nvSpPr>
          <p:cNvPr id="346" name="Google Shape;346;p41"/>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txBox="1"/>
          <p:nvPr/>
        </p:nvSpPr>
        <p:spPr>
          <a:xfrm>
            <a:off x="3225800" y="314960"/>
            <a:ext cx="57404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lt1"/>
                </a:solidFill>
                <a:latin typeface="Rockwell"/>
                <a:ea typeface="Rockwell"/>
                <a:cs typeface="Rockwell"/>
                <a:sym typeface="Rockwell"/>
              </a:rPr>
              <a:t>Mini Batch Gradient Descent</a:t>
            </a:r>
            <a:endParaRPr/>
          </a:p>
        </p:txBody>
      </p:sp>
      <p:sp>
        <p:nvSpPr>
          <p:cNvPr id="359" name="Google Shape;359;p43"/>
          <p:cNvSpPr txBox="1"/>
          <p:nvPr/>
        </p:nvSpPr>
        <p:spPr>
          <a:xfrm>
            <a:off x="889000" y="1166147"/>
            <a:ext cx="10165200" cy="4447331"/>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Clr>
                <a:schemeClr val="lt1"/>
              </a:buClr>
              <a:buSzPts val="2400"/>
              <a:buFont typeface="Wingdings" panose="05000000000000000000" pitchFamily="2" charset="2"/>
              <a:buChar char="q"/>
            </a:pPr>
            <a:r>
              <a:rPr lang="en-IN" sz="2400" dirty="0">
                <a:solidFill>
                  <a:schemeClr val="lt1"/>
                </a:solidFill>
                <a:latin typeface="Rockwell"/>
                <a:ea typeface="Rockwell"/>
                <a:cs typeface="Rockwell"/>
                <a:sym typeface="Rockwell"/>
              </a:rPr>
              <a:t>  Mini-batch gradient descent combines concepts from both batch gradient descent and stochastic gradient descent. </a:t>
            </a:r>
          </a:p>
          <a:p>
            <a:pPr marR="0" lvl="0" algn="l" rtl="0">
              <a:spcBef>
                <a:spcPts val="0"/>
              </a:spcBef>
              <a:spcAft>
                <a:spcPts val="0"/>
              </a:spcAft>
              <a:buClr>
                <a:schemeClr val="lt1"/>
              </a:buClr>
              <a:buSzPts val="2400"/>
            </a:pPr>
            <a:endParaRPr sz="2400" dirty="0">
              <a:solidFill>
                <a:schemeClr val="lt1"/>
              </a:solidFill>
              <a:latin typeface="Rockwell"/>
              <a:ea typeface="Rockwell"/>
              <a:cs typeface="Rockwell"/>
              <a:sym typeface="Rockwell"/>
            </a:endParaRPr>
          </a:p>
          <a:p>
            <a:pPr marL="457200" marR="0" lvl="0" indent="0" algn="l" rtl="0">
              <a:spcBef>
                <a:spcPts val="0"/>
              </a:spcBef>
              <a:spcAft>
                <a:spcPts val="0"/>
              </a:spcAft>
              <a:buNone/>
            </a:pPr>
            <a:endParaRPr sz="2400" dirty="0">
              <a:solidFill>
                <a:schemeClr val="lt1"/>
              </a:solidFill>
              <a:latin typeface="Rockwell"/>
              <a:ea typeface="Rockwell"/>
              <a:cs typeface="Rockwell"/>
              <a:sym typeface="Rockwell"/>
            </a:endParaRPr>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a:p>
            <a:pPr marL="342900" marR="0" lvl="0" indent="-342900" algn="ctr" rtl="0">
              <a:spcBef>
                <a:spcPts val="0"/>
              </a:spcBef>
              <a:spcAft>
                <a:spcPts val="0"/>
              </a:spcAft>
              <a:buClr>
                <a:schemeClr val="lt1"/>
              </a:buClr>
              <a:buSzPts val="1800"/>
              <a:buFont typeface="Wingdings" panose="05000000000000000000" pitchFamily="2" charset="2"/>
              <a:buChar char="q"/>
            </a:pPr>
            <a:r>
              <a:rPr lang="en-IN" sz="2400" dirty="0">
                <a:solidFill>
                  <a:schemeClr val="lt1"/>
                </a:solidFill>
                <a:latin typeface="Rockwell"/>
                <a:ea typeface="Rockwell"/>
                <a:cs typeface="Rockwell"/>
                <a:sym typeface="Rockwell"/>
              </a:rPr>
              <a:t>  It splits the training dataset into small batch sizes &amp; performs updates on each batches.</a:t>
            </a:r>
          </a:p>
          <a:p>
            <a:pPr marR="0" lvl="0" algn="l" rtl="0">
              <a:spcBef>
                <a:spcPts val="0"/>
              </a:spcBef>
              <a:spcAft>
                <a:spcPts val="0"/>
              </a:spcAft>
              <a:buClr>
                <a:schemeClr val="lt1"/>
              </a:buClr>
              <a:buSzPts val="1800"/>
            </a:pPr>
            <a:endParaRPr lang="en-IN" sz="2500" dirty="0">
              <a:solidFill>
                <a:schemeClr val="lt1"/>
              </a:solidFill>
              <a:latin typeface="Rockwell"/>
              <a:ea typeface="Rockwell"/>
              <a:cs typeface="Rockwell"/>
              <a:sym typeface="Rockwell"/>
            </a:endParaRPr>
          </a:p>
          <a:p>
            <a:pPr marL="0" marR="0" lvl="0" indent="0" algn="l" rtl="0">
              <a:spcBef>
                <a:spcPts val="0"/>
              </a:spcBef>
              <a:spcAft>
                <a:spcPts val="0"/>
              </a:spcAft>
              <a:buNone/>
            </a:pPr>
            <a:endParaRPr sz="2400" dirty="0">
              <a:solidFill>
                <a:schemeClr val="lt1"/>
              </a:solidFill>
              <a:latin typeface="Rockwell"/>
              <a:ea typeface="Rockwell"/>
              <a:cs typeface="Rockwell"/>
              <a:sym typeface="Rockwell"/>
            </a:endParaRPr>
          </a:p>
          <a:p>
            <a:pPr marL="285750" marR="0" lvl="0" indent="-285750" algn="ctr" rtl="0">
              <a:spcBef>
                <a:spcPts val="0"/>
              </a:spcBef>
              <a:spcAft>
                <a:spcPts val="0"/>
              </a:spcAft>
              <a:buClr>
                <a:schemeClr val="lt1"/>
              </a:buClr>
              <a:buSzPts val="1800"/>
              <a:buFont typeface="Noto Sans Symbols"/>
              <a:buChar char="❑"/>
            </a:pPr>
            <a:r>
              <a:rPr lang="en-IN" sz="2400" dirty="0">
                <a:solidFill>
                  <a:schemeClr val="lt1"/>
                </a:solidFill>
                <a:latin typeface="Rockwell"/>
                <a:ea typeface="Rockwell"/>
                <a:cs typeface="Rockwell"/>
                <a:sym typeface="Rockwell"/>
              </a:rPr>
              <a:t>    This approach strikes a balance between the computational efficiency of batch gradient descent and the speed of stochastic gradient descent</a:t>
            </a:r>
            <a:endParaRPr sz="2400" dirty="0">
              <a:solidFill>
                <a:schemeClr val="lt1"/>
              </a:solidFill>
              <a:latin typeface="Rockwell"/>
              <a:ea typeface="Rockwell"/>
              <a:cs typeface="Rockwell"/>
              <a:sym typeface="Rockwell"/>
            </a:endParaRPr>
          </a:p>
        </p:txBody>
      </p:sp>
      <p:sp>
        <p:nvSpPr>
          <p:cNvPr id="360" name="Google Shape;360;p43"/>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2"/>
          <p:cNvSpPr txBox="1"/>
          <p:nvPr/>
        </p:nvSpPr>
        <p:spPr>
          <a:xfrm>
            <a:off x="3576320" y="345440"/>
            <a:ext cx="56388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lt1"/>
                </a:solidFill>
                <a:latin typeface="Rockwell"/>
                <a:ea typeface="Rockwell"/>
                <a:cs typeface="Rockwell"/>
                <a:sym typeface="Rockwell"/>
              </a:rPr>
              <a:t>Stochastic gradient descent</a:t>
            </a:r>
            <a:endParaRPr/>
          </a:p>
        </p:txBody>
      </p:sp>
      <p:sp>
        <p:nvSpPr>
          <p:cNvPr id="352" name="Google Shape;352;p42"/>
          <p:cNvSpPr txBox="1"/>
          <p:nvPr/>
        </p:nvSpPr>
        <p:spPr>
          <a:xfrm>
            <a:off x="427800" y="1130232"/>
            <a:ext cx="11336400" cy="29853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dirty="0">
                <a:solidFill>
                  <a:schemeClr val="lt1"/>
                </a:solidFill>
                <a:latin typeface="Rockwell"/>
                <a:ea typeface="Rockwell"/>
                <a:cs typeface="Rockwell"/>
                <a:sym typeface="Rockwell"/>
              </a:rPr>
              <a:t>It updates the model parameters based on the gradient of a single example at a time, rather   than a batch of examples like in batch gradient descent.</a:t>
            </a:r>
            <a:endParaRPr sz="2200" dirty="0">
              <a:solidFill>
                <a:schemeClr val="lt1"/>
              </a:solidFill>
              <a:latin typeface="Rockwell"/>
              <a:ea typeface="Rockwell"/>
              <a:cs typeface="Rockwell"/>
              <a:sym typeface="Rockwell"/>
            </a:endParaRPr>
          </a:p>
          <a:p>
            <a:pPr marL="0" marR="0" lvl="0" indent="0" algn="ctr" rtl="0">
              <a:spcBef>
                <a:spcPts val="0"/>
              </a:spcBef>
              <a:spcAft>
                <a:spcPts val="0"/>
              </a:spcAft>
              <a:buNone/>
            </a:pPr>
            <a:endParaRPr sz="2200" dirty="0">
              <a:solidFill>
                <a:schemeClr val="lt1"/>
              </a:solidFill>
              <a:latin typeface="Rockwell"/>
              <a:ea typeface="Rockwell"/>
              <a:cs typeface="Rockwell"/>
              <a:sym typeface="Rockwell"/>
            </a:endParaRPr>
          </a:p>
          <a:p>
            <a:pPr marL="0" marR="0" lvl="0" indent="0" algn="l" rtl="0">
              <a:spcBef>
                <a:spcPts val="0"/>
              </a:spcBef>
              <a:spcAft>
                <a:spcPts val="0"/>
              </a:spcAft>
              <a:buNone/>
            </a:pPr>
            <a:endParaRPr sz="2200" dirty="0">
              <a:solidFill>
                <a:schemeClr val="lt1"/>
              </a:solidFill>
              <a:latin typeface="Rockwell"/>
              <a:ea typeface="Rockwell"/>
              <a:cs typeface="Rockwell"/>
              <a:sym typeface="Rockwell"/>
            </a:endParaRPr>
          </a:p>
          <a:p>
            <a:pPr marL="285750" marR="0" lvl="0" indent="-311150" algn="ctr" rtl="0">
              <a:spcBef>
                <a:spcPts val="0"/>
              </a:spcBef>
              <a:spcAft>
                <a:spcPts val="0"/>
              </a:spcAft>
              <a:buClr>
                <a:schemeClr val="lt1"/>
              </a:buClr>
              <a:buSzPts val="2400"/>
              <a:buFont typeface="Noto Sans Symbols"/>
              <a:buChar char="❑"/>
            </a:pPr>
            <a:r>
              <a:rPr lang="en-IN" sz="2400" dirty="0">
                <a:solidFill>
                  <a:schemeClr val="lt1"/>
                </a:solidFill>
                <a:latin typeface="Rockwell"/>
                <a:ea typeface="Rockwell"/>
                <a:cs typeface="Rockwell"/>
                <a:sym typeface="Rockwell"/>
              </a:rPr>
              <a:t> Since only one training example is processed at a time, it is easier to store in memory </a:t>
            </a:r>
            <a:endParaRPr sz="1800" dirty="0"/>
          </a:p>
          <a:p>
            <a:pPr marL="0" marR="0" lvl="0" indent="0" algn="l" rtl="0">
              <a:spcBef>
                <a:spcPts val="0"/>
              </a:spcBef>
              <a:spcAft>
                <a:spcPts val="0"/>
              </a:spcAft>
              <a:buNone/>
            </a:pPr>
            <a:endParaRPr sz="2400" dirty="0">
              <a:solidFill>
                <a:schemeClr val="lt1"/>
              </a:solidFill>
              <a:latin typeface="Rockwell"/>
              <a:ea typeface="Rockwell"/>
              <a:cs typeface="Rockwell"/>
              <a:sym typeface="Rockwell"/>
            </a:endParaRPr>
          </a:p>
          <a:p>
            <a:pPr marL="285750" marR="0" lvl="0" indent="-311150" algn="l" rtl="0">
              <a:spcBef>
                <a:spcPts val="0"/>
              </a:spcBef>
              <a:spcAft>
                <a:spcPts val="0"/>
              </a:spcAft>
              <a:buClr>
                <a:schemeClr val="lt1"/>
              </a:buClr>
              <a:buSzPts val="2400"/>
              <a:buFont typeface="Noto Sans Symbols"/>
              <a:buChar char="❑"/>
            </a:pPr>
            <a:r>
              <a:rPr lang="en-IN" sz="2400" dirty="0">
                <a:solidFill>
                  <a:schemeClr val="lt1"/>
                </a:solidFill>
                <a:latin typeface="Rockwell"/>
                <a:ea typeface="Rockwell"/>
                <a:cs typeface="Rockwell"/>
                <a:sym typeface="Rockwell"/>
              </a:rPr>
              <a:t> It is  more computationally efficient.</a:t>
            </a:r>
            <a:endParaRPr sz="2400" dirty="0">
              <a:solidFill>
                <a:schemeClr val="lt1"/>
              </a:solidFill>
              <a:latin typeface="Rockwell"/>
              <a:ea typeface="Rockwell"/>
              <a:cs typeface="Rockwell"/>
              <a:sym typeface="Rockwell"/>
            </a:endParaRPr>
          </a:p>
        </p:txBody>
      </p:sp>
      <p:sp>
        <p:nvSpPr>
          <p:cNvPr id="353" name="Google Shape;353;p42"/>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25</a:t>
            </a:fld>
            <a:endParaRPr/>
          </a:p>
        </p:txBody>
      </p:sp>
      <p:pic>
        <p:nvPicPr>
          <p:cNvPr id="4" name="neural netqoek">
            <a:hlinkClick r:id="" action="ppaction://media"/>
            <a:extLst>
              <a:ext uri="{FF2B5EF4-FFF2-40B4-BE49-F238E27FC236}">
                <a16:creationId xmlns:a16="http://schemas.microsoft.com/office/drawing/2014/main" id="{CAB3388D-9CEB-EE5A-A8E8-CB3C04E049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50011" y="3597275"/>
            <a:ext cx="4064000" cy="228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4"/>
          <p:cNvSpPr txBox="1"/>
          <p:nvPr/>
        </p:nvSpPr>
        <p:spPr>
          <a:xfrm>
            <a:off x="818625" y="594675"/>
            <a:ext cx="5931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a:solidFill>
                  <a:schemeClr val="lt1"/>
                </a:solidFill>
                <a:latin typeface="Rockwell"/>
                <a:ea typeface="Rockwell"/>
                <a:cs typeface="Rockwell"/>
                <a:sym typeface="Rockwell"/>
              </a:rPr>
              <a:t>References</a:t>
            </a:r>
            <a:endParaRPr sz="3200">
              <a:solidFill>
                <a:schemeClr val="lt1"/>
              </a:solidFill>
              <a:latin typeface="Rockwell"/>
              <a:ea typeface="Rockwell"/>
              <a:cs typeface="Rockwell"/>
              <a:sym typeface="Rockwell"/>
            </a:endParaRPr>
          </a:p>
        </p:txBody>
      </p:sp>
      <p:sp>
        <p:nvSpPr>
          <p:cNvPr id="367" name="Google Shape;367;p44"/>
          <p:cNvSpPr txBox="1"/>
          <p:nvPr/>
        </p:nvSpPr>
        <p:spPr>
          <a:xfrm>
            <a:off x="123550" y="1665000"/>
            <a:ext cx="11028300" cy="4856684"/>
          </a:xfrm>
          <a:prstGeom prst="rect">
            <a:avLst/>
          </a:prstGeom>
          <a:noFill/>
          <a:ln>
            <a:noFill/>
          </a:ln>
        </p:spPr>
        <p:txBody>
          <a:bodyPr spcFirstLastPara="1" wrap="square" lIns="91425" tIns="91425" rIns="91425" bIns="91425" anchor="t" anchorCtr="0">
            <a:spAutoFit/>
          </a:bodyPr>
          <a:lstStyle/>
          <a:p>
            <a:pPr marL="457200" lvl="0" indent="-381000" algn="ctr" rtl="0">
              <a:lnSpc>
                <a:spcPct val="115000"/>
              </a:lnSpc>
              <a:spcBef>
                <a:spcPts val="0"/>
              </a:spcBef>
              <a:spcAft>
                <a:spcPts val="0"/>
              </a:spcAft>
              <a:buClr>
                <a:srgbClr val="C9D1D9"/>
              </a:buClr>
              <a:buSzPts val="2400"/>
              <a:buFont typeface="Rockwell"/>
              <a:buChar char="❏"/>
            </a:pPr>
            <a:r>
              <a:rPr lang="en-IN" sz="2400" dirty="0">
                <a:solidFill>
                  <a:srgbClr val="C9D1D9"/>
                </a:solidFill>
                <a:latin typeface="Rockwell"/>
                <a:ea typeface="Rockwell"/>
                <a:cs typeface="Rockwell"/>
                <a:sym typeface="Rockwell"/>
              </a:rPr>
              <a:t>Smith, A.M. (2018). Why Gradient Descent – Not the Best Optimization Technique –   Works Best in Neural Networks: Qualitative Explanation. </a:t>
            </a:r>
            <a:r>
              <a:rPr lang="en-IN" sz="2400" dirty="0" err="1">
                <a:solidFill>
                  <a:srgbClr val="C9D1D9"/>
                </a:solidFill>
                <a:latin typeface="Rockwell"/>
                <a:ea typeface="Rockwell"/>
                <a:cs typeface="Rockwell"/>
                <a:sym typeface="Rockwell"/>
              </a:rPr>
              <a:t>arXiv</a:t>
            </a:r>
            <a:r>
              <a:rPr lang="en-IN" sz="2400" dirty="0">
                <a:solidFill>
                  <a:srgbClr val="C9D1D9"/>
                </a:solidFill>
                <a:latin typeface="Rockwell"/>
                <a:ea typeface="Rockwell"/>
                <a:cs typeface="Rockwell"/>
                <a:sym typeface="Rockwell"/>
              </a:rPr>
              <a:t> preprint   arXiv:1803.04781</a:t>
            </a:r>
          </a:p>
          <a:p>
            <a:pPr marL="76200" lvl="0" algn="ctr" rtl="0">
              <a:lnSpc>
                <a:spcPct val="115000"/>
              </a:lnSpc>
              <a:spcBef>
                <a:spcPts val="0"/>
              </a:spcBef>
              <a:spcAft>
                <a:spcPts val="0"/>
              </a:spcAft>
              <a:buClr>
                <a:srgbClr val="C9D1D9"/>
              </a:buClr>
              <a:buSzPts val="2400"/>
            </a:pPr>
            <a:endParaRPr lang="en-IN" sz="2400" dirty="0">
              <a:solidFill>
                <a:srgbClr val="C9D1D9"/>
              </a:solidFill>
              <a:latin typeface="Rockwell"/>
              <a:ea typeface="Rockwell"/>
              <a:cs typeface="Rockwell"/>
              <a:sym typeface="Rockwell"/>
            </a:endParaRPr>
          </a:p>
          <a:p>
            <a:pPr marL="457200" lvl="0" indent="-381000" algn="ctr" rtl="0">
              <a:lnSpc>
                <a:spcPct val="115000"/>
              </a:lnSpc>
              <a:spcBef>
                <a:spcPts val="0"/>
              </a:spcBef>
              <a:spcAft>
                <a:spcPts val="0"/>
              </a:spcAft>
              <a:buClr>
                <a:srgbClr val="C9D1D9"/>
              </a:buClr>
              <a:buSzPts val="2400"/>
              <a:buFont typeface="Rockwell"/>
              <a:buChar char="❏"/>
            </a:pPr>
            <a:r>
              <a:rPr lang="en-IN" sz="2400" dirty="0">
                <a:solidFill>
                  <a:srgbClr val="C9D1D9"/>
                </a:solidFill>
                <a:latin typeface="Rockwell"/>
                <a:ea typeface="Rockwell"/>
                <a:cs typeface="Rockwell"/>
                <a:sym typeface="Rockwell"/>
              </a:rPr>
              <a:t>Dai Z, Wen F. Global convergence of a modified </a:t>
            </a:r>
            <a:r>
              <a:rPr lang="en-IN" sz="2400" dirty="0" err="1">
                <a:solidFill>
                  <a:srgbClr val="C9D1D9"/>
                </a:solidFill>
                <a:latin typeface="Rockwell"/>
                <a:ea typeface="Rockwell"/>
                <a:cs typeface="Rockwell"/>
                <a:sym typeface="Rockwell"/>
              </a:rPr>
              <a:t>Hestenes-Stiefel</a:t>
            </a:r>
            <a:r>
              <a:rPr lang="en-IN" sz="2400" dirty="0">
                <a:solidFill>
                  <a:srgbClr val="C9D1D9"/>
                </a:solidFill>
                <a:latin typeface="Rockwell"/>
                <a:ea typeface="Rockwell"/>
                <a:cs typeface="Rockwell"/>
                <a:sym typeface="Rockwell"/>
              </a:rPr>
              <a:t> nonlinear conjugate gradient method with Armijo line search. Numerical Algorithms. 2012 Jan;59(1):79-93</a:t>
            </a:r>
            <a:endParaRPr sz="2400" dirty="0">
              <a:solidFill>
                <a:srgbClr val="C9D1D9"/>
              </a:solidFill>
              <a:latin typeface="Rockwell"/>
              <a:ea typeface="Rockwell"/>
              <a:cs typeface="Rockwell"/>
              <a:sym typeface="Rockwell"/>
            </a:endParaRPr>
          </a:p>
          <a:p>
            <a:pPr marL="0" lvl="0" indent="0" algn="ctr" rtl="0">
              <a:lnSpc>
                <a:spcPct val="115000"/>
              </a:lnSpc>
              <a:spcBef>
                <a:spcPts val="0"/>
              </a:spcBef>
              <a:spcAft>
                <a:spcPts val="0"/>
              </a:spcAft>
              <a:buNone/>
            </a:pPr>
            <a:endParaRPr sz="2400" dirty="0">
              <a:solidFill>
                <a:srgbClr val="C9D1D9"/>
              </a:solidFill>
              <a:latin typeface="Rockwell"/>
              <a:ea typeface="Rockwell"/>
              <a:cs typeface="Rockwell"/>
              <a:sym typeface="Rockwell"/>
            </a:endParaRPr>
          </a:p>
          <a:p>
            <a:pPr marL="457200" lvl="0" indent="-381000" algn="ctr" rtl="0">
              <a:lnSpc>
                <a:spcPct val="115000"/>
              </a:lnSpc>
              <a:spcBef>
                <a:spcPts val="0"/>
              </a:spcBef>
              <a:spcAft>
                <a:spcPts val="0"/>
              </a:spcAft>
              <a:buClr>
                <a:srgbClr val="C9D1D9"/>
              </a:buClr>
              <a:buSzPts val="2400"/>
              <a:buFont typeface="Rockwell"/>
              <a:buChar char="❏"/>
            </a:pPr>
            <a:r>
              <a:rPr lang="en-IN" sz="2400" dirty="0">
                <a:solidFill>
                  <a:srgbClr val="C9D1D9"/>
                </a:solidFill>
                <a:latin typeface="Rockwell"/>
                <a:ea typeface="Rockwell"/>
                <a:cs typeface="Rockwell"/>
                <a:sym typeface="Rockwell"/>
              </a:rPr>
              <a:t>https://optimization.cbe.cornell.edu/index.php?title=Line_search_methods#cite_note-nocedal-1%20paper</a:t>
            </a:r>
            <a:endParaRPr sz="2400" dirty="0">
              <a:solidFill>
                <a:srgbClr val="C9D1D9"/>
              </a:solidFill>
              <a:latin typeface="Rockwell"/>
              <a:ea typeface="Rockwell"/>
              <a:cs typeface="Rockwell"/>
              <a:sym typeface="Rockwell"/>
            </a:endParaRPr>
          </a:p>
          <a:p>
            <a:pPr marL="0" lvl="0" indent="0" algn="ctr" rtl="0">
              <a:lnSpc>
                <a:spcPct val="115000"/>
              </a:lnSpc>
              <a:spcBef>
                <a:spcPts val="0"/>
              </a:spcBef>
              <a:spcAft>
                <a:spcPts val="0"/>
              </a:spcAft>
              <a:buClr>
                <a:schemeClr val="dk1"/>
              </a:buClr>
              <a:buSzPts val="1100"/>
              <a:buFont typeface="Arial"/>
              <a:buNone/>
            </a:pPr>
            <a:endParaRPr sz="2400" dirty="0">
              <a:solidFill>
                <a:srgbClr val="C9D1D9"/>
              </a:solidFill>
              <a:latin typeface="Rockwell"/>
              <a:ea typeface="Rockwell"/>
              <a:cs typeface="Rockwell"/>
              <a:sym typeface="Rockwell"/>
            </a:endParaRPr>
          </a:p>
        </p:txBody>
      </p:sp>
      <p:sp>
        <p:nvSpPr>
          <p:cNvPr id="368" name="Google Shape;368;p44"/>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p:nvPr/>
        </p:nvSpPr>
        <p:spPr>
          <a:xfrm>
            <a:off x="1424700" y="712350"/>
            <a:ext cx="887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ckwell"/>
              <a:ea typeface="Rockwell"/>
              <a:cs typeface="Rockwell"/>
              <a:sym typeface="Rockwell"/>
            </a:endParaRPr>
          </a:p>
        </p:txBody>
      </p:sp>
      <p:sp>
        <p:nvSpPr>
          <p:cNvPr id="375" name="Google Shape;375;p45"/>
          <p:cNvSpPr txBox="1"/>
          <p:nvPr/>
        </p:nvSpPr>
        <p:spPr>
          <a:xfrm>
            <a:off x="1211000" y="964900"/>
            <a:ext cx="909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ckwell"/>
              <a:ea typeface="Rockwell"/>
              <a:cs typeface="Rockwell"/>
              <a:sym typeface="Rockwell"/>
            </a:endParaRPr>
          </a:p>
        </p:txBody>
      </p:sp>
      <p:sp>
        <p:nvSpPr>
          <p:cNvPr id="376" name="Google Shape;376;p45"/>
          <p:cNvSpPr txBox="1"/>
          <p:nvPr/>
        </p:nvSpPr>
        <p:spPr>
          <a:xfrm>
            <a:off x="1211000" y="895875"/>
            <a:ext cx="9222750" cy="90791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4700" dirty="0">
                <a:solidFill>
                  <a:schemeClr val="lt1"/>
                </a:solidFill>
                <a:latin typeface="Rockwell"/>
                <a:ea typeface="Rockwell"/>
                <a:cs typeface="Rockwell"/>
                <a:sym typeface="Rockwell"/>
              </a:rPr>
              <a:t>Thank You all for being here !!</a:t>
            </a:r>
            <a:endParaRPr sz="5500" dirty="0">
              <a:solidFill>
                <a:schemeClr val="lt1"/>
              </a:solidFill>
              <a:latin typeface="Rockwell"/>
              <a:ea typeface="Rockwell"/>
              <a:cs typeface="Rockwell"/>
              <a:sym typeface="Rockwell"/>
            </a:endParaRPr>
          </a:p>
        </p:txBody>
      </p:sp>
      <p:sp>
        <p:nvSpPr>
          <p:cNvPr id="377" name="Google Shape;377;p45"/>
          <p:cNvSpPr txBox="1"/>
          <p:nvPr/>
        </p:nvSpPr>
        <p:spPr>
          <a:xfrm>
            <a:off x="633275" y="2587200"/>
            <a:ext cx="10495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3200" dirty="0">
                <a:solidFill>
                  <a:srgbClr val="FFFFFF"/>
                </a:solidFill>
                <a:latin typeface="Rockwell"/>
                <a:ea typeface="Rockwell"/>
                <a:cs typeface="Rockwell"/>
                <a:sym typeface="Rockwell"/>
              </a:rPr>
              <a:t>“ Steepest descent : Where every step is a step towards  a better tomorrow , unless you step too far  “</a:t>
            </a:r>
            <a:endParaRPr dirty="0">
              <a:latin typeface="Rockwell"/>
              <a:ea typeface="Rockwell"/>
              <a:cs typeface="Rockwell"/>
              <a:sym typeface="Rockwell"/>
            </a:endParaRPr>
          </a:p>
        </p:txBody>
      </p:sp>
      <p:sp>
        <p:nvSpPr>
          <p:cNvPr id="378" name="Google Shape;378;p45"/>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p:nvPr/>
        </p:nvSpPr>
        <p:spPr>
          <a:xfrm>
            <a:off x="4263528" y="220627"/>
            <a:ext cx="30226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lt1"/>
                </a:solidFill>
                <a:latin typeface="Rockwell"/>
                <a:ea typeface="Rockwell"/>
                <a:cs typeface="Rockwell"/>
                <a:sym typeface="Rockwell"/>
              </a:rPr>
              <a:t>Motivation</a:t>
            </a:r>
            <a:endParaRPr/>
          </a:p>
        </p:txBody>
      </p:sp>
      <p:sp>
        <p:nvSpPr>
          <p:cNvPr id="159" name="Google Shape;159;p21"/>
          <p:cNvSpPr txBox="1"/>
          <p:nvPr/>
        </p:nvSpPr>
        <p:spPr>
          <a:xfrm>
            <a:off x="2256009" y="1242077"/>
            <a:ext cx="8218951"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a:solidFill>
                  <a:schemeClr val="lt1"/>
                </a:solidFill>
                <a:latin typeface="Rockwell"/>
                <a:ea typeface="Rockwell"/>
                <a:cs typeface="Rockwell"/>
                <a:sym typeface="Rockwell"/>
              </a:rPr>
              <a:t>Why Do we care so much  about Gradient Descent ?</a:t>
            </a:r>
            <a:endParaRPr/>
          </a:p>
        </p:txBody>
      </p:sp>
      <p:sp>
        <p:nvSpPr>
          <p:cNvPr id="160" name="Google Shape;160;p21"/>
          <p:cNvSpPr txBox="1"/>
          <p:nvPr/>
        </p:nvSpPr>
        <p:spPr>
          <a:xfrm>
            <a:off x="683045" y="5689600"/>
            <a:ext cx="10653311"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dirty="0">
                <a:solidFill>
                  <a:schemeClr val="lt1"/>
                </a:solidFill>
                <a:latin typeface="Rockwell"/>
                <a:ea typeface="Rockwell"/>
                <a:cs typeface="Rockwell"/>
                <a:sym typeface="Rockwell"/>
              </a:rPr>
              <a:t>Most ML &amp; Deep Learning techniques involve the minimization of a loss () and this method that serve the purpose </a:t>
            </a:r>
            <a:endParaRPr sz="2400" dirty="0">
              <a:solidFill>
                <a:schemeClr val="lt1"/>
              </a:solidFill>
              <a:latin typeface="Rockwell"/>
              <a:ea typeface="Rockwell"/>
              <a:cs typeface="Rockwell"/>
              <a:sym typeface="Rockwell"/>
            </a:endParaRPr>
          </a:p>
        </p:txBody>
      </p:sp>
      <p:pic>
        <p:nvPicPr>
          <p:cNvPr id="161" name="Google Shape;161;p21"/>
          <p:cNvPicPr preferRelativeResize="0"/>
          <p:nvPr/>
        </p:nvPicPr>
        <p:blipFill rotWithShape="1">
          <a:blip r:embed="rId3">
            <a:alphaModFix/>
          </a:blip>
          <a:srcRect/>
          <a:stretch/>
        </p:blipFill>
        <p:spPr>
          <a:xfrm>
            <a:off x="4268730" y="2485133"/>
            <a:ext cx="4301194" cy="2876958"/>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62" name="Google Shape;162;p21"/>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fade">
                                      <p:cBhvr>
                                        <p:cTn id="12" dur="1000"/>
                                        <p:tgtEl>
                                          <p:spTgt spid="161"/>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60"/>
                                        </p:tgtEl>
                                        <p:attrNameLst>
                                          <p:attrName>style.visibility</p:attrName>
                                        </p:attrNameLst>
                                      </p:cBhvr>
                                      <p:to>
                                        <p:strVal val="visible"/>
                                      </p:to>
                                    </p:set>
                                    <p:animEffect transition="in" filter="fade">
                                      <p:cBhvr>
                                        <p:cTn id="16" dur="500"/>
                                        <p:tgtEl>
                                          <p:spTgt spid="16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p:nvPr/>
        </p:nvSpPr>
        <p:spPr>
          <a:xfrm>
            <a:off x="2834640" y="437297"/>
            <a:ext cx="601472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lt1"/>
                </a:solidFill>
                <a:latin typeface="Rockwell"/>
                <a:ea typeface="Rockwell"/>
                <a:cs typeface="Rockwell"/>
                <a:sym typeface="Rockwell"/>
              </a:rPr>
              <a:t>Gradient Descent , Finally  !!</a:t>
            </a:r>
            <a:endParaRPr/>
          </a:p>
        </p:txBody>
      </p:sp>
      <p:sp>
        <p:nvSpPr>
          <p:cNvPr id="168" name="Google Shape;168;p22"/>
          <p:cNvSpPr txBox="1"/>
          <p:nvPr/>
        </p:nvSpPr>
        <p:spPr>
          <a:xfrm>
            <a:off x="284602" y="1643529"/>
            <a:ext cx="11622795" cy="156966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IN" sz="1800">
                <a:solidFill>
                  <a:schemeClr val="lt1"/>
                </a:solidFill>
                <a:latin typeface="Rockwell"/>
                <a:ea typeface="Rockwell"/>
                <a:cs typeface="Rockwell"/>
                <a:sym typeface="Rockwell"/>
              </a:rPr>
              <a:t> </a:t>
            </a:r>
            <a:r>
              <a:rPr lang="en-IN" sz="2400">
                <a:solidFill>
                  <a:schemeClr val="lt1"/>
                </a:solidFill>
                <a:latin typeface="Rockwell"/>
                <a:ea typeface="Rockwell"/>
                <a:cs typeface="Rockwell"/>
                <a:sym typeface="Rockwell"/>
              </a:rPr>
              <a:t>Gradient descent (also often called steepest descent) is a first-order iterative optimization algorithm for finding a local minimum of a differentiable function.</a:t>
            </a:r>
            <a:endParaRPr/>
          </a:p>
          <a:p>
            <a:pPr marL="0" marR="0" lvl="0" indent="0" algn="l" rtl="0">
              <a:spcBef>
                <a:spcPts val="0"/>
              </a:spcBef>
              <a:spcAft>
                <a:spcPts val="0"/>
              </a:spcAft>
              <a:buNone/>
            </a:pPr>
            <a:endParaRPr sz="2400">
              <a:solidFill>
                <a:schemeClr val="lt1"/>
              </a:solidFill>
              <a:latin typeface="Rockwell"/>
              <a:ea typeface="Rockwell"/>
              <a:cs typeface="Rockwell"/>
              <a:sym typeface="Rockwell"/>
            </a:endParaRPr>
          </a:p>
          <a:p>
            <a:pPr marL="285750" marR="0" lvl="0" indent="-285750" algn="l" rtl="0">
              <a:spcBef>
                <a:spcPts val="0"/>
              </a:spcBef>
              <a:spcAft>
                <a:spcPts val="0"/>
              </a:spcAft>
              <a:buClr>
                <a:schemeClr val="lt1"/>
              </a:buClr>
              <a:buSzPts val="2400"/>
              <a:buFont typeface="Arial"/>
              <a:buChar char="•"/>
            </a:pPr>
            <a:r>
              <a:rPr lang="en-IN" sz="2400">
                <a:solidFill>
                  <a:schemeClr val="lt1"/>
                </a:solidFill>
                <a:latin typeface="Rockwell"/>
                <a:ea typeface="Rockwell"/>
                <a:cs typeface="Rockwell"/>
                <a:sym typeface="Rockwell"/>
              </a:rPr>
              <a:t>French Mathematician, Augustin-Louis Cauchy,  first suggested it in 1847 .</a:t>
            </a:r>
            <a:endParaRPr/>
          </a:p>
        </p:txBody>
      </p:sp>
      <p:sp>
        <p:nvSpPr>
          <p:cNvPr id="169" name="Google Shape;169;p22"/>
          <p:cNvSpPr txBox="1"/>
          <p:nvPr/>
        </p:nvSpPr>
        <p:spPr>
          <a:xfrm>
            <a:off x="385590" y="3835380"/>
            <a:ext cx="11622794" cy="26161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dirty="0">
                <a:solidFill>
                  <a:schemeClr val="lt1"/>
                </a:solidFill>
                <a:latin typeface="Rockwell"/>
                <a:ea typeface="Rockwell"/>
                <a:cs typeface="Rockwell"/>
                <a:sym typeface="Rockwell"/>
              </a:rPr>
              <a:t>The main goal </a:t>
            </a:r>
            <a:r>
              <a:rPr lang="en-IN" sz="2000" dirty="0">
                <a:solidFill>
                  <a:schemeClr val="lt1"/>
                </a:solidFill>
                <a:latin typeface="Rockwell"/>
                <a:ea typeface="Rockwell"/>
                <a:cs typeface="Rockwell"/>
                <a:sym typeface="Rockwell"/>
              </a:rPr>
              <a:t>is to converge to the minima of the loss functions in the least amount of time. This involves converging fast to the minima in a computationally efficient manner. </a:t>
            </a:r>
            <a:endParaRPr dirty="0"/>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a:p>
            <a:pPr marL="0" marR="0" lvl="0" indent="0" algn="l" rtl="0">
              <a:spcBef>
                <a:spcPts val="0"/>
              </a:spcBef>
              <a:spcAft>
                <a:spcPts val="0"/>
              </a:spcAft>
              <a:buNone/>
            </a:pPr>
            <a:r>
              <a:rPr lang="en-IN" sz="2000" dirty="0">
                <a:solidFill>
                  <a:schemeClr val="lt1"/>
                </a:solidFill>
                <a:latin typeface="Rockwell"/>
                <a:ea typeface="Rockwell"/>
                <a:cs typeface="Rockwell"/>
                <a:sym typeface="Rockwell"/>
              </a:rPr>
              <a:t>Gradient descent, although computationally efficient, provides a slow rate of convergence</a:t>
            </a:r>
            <a:r>
              <a:rPr lang="en-IN" sz="1800" dirty="0">
                <a:solidFill>
                  <a:schemeClr val="lt1"/>
                </a:solidFill>
                <a:latin typeface="Rockwell"/>
                <a:ea typeface="Rockwell"/>
                <a:cs typeface="Rockwell"/>
                <a:sym typeface="Rockwell"/>
              </a:rPr>
              <a:t>.</a:t>
            </a:r>
            <a:endParaRPr dirty="0"/>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a:p>
            <a:pPr marL="0" marR="0" lvl="0" indent="0" algn="l" rtl="0">
              <a:spcBef>
                <a:spcPts val="0"/>
              </a:spcBef>
              <a:spcAft>
                <a:spcPts val="0"/>
              </a:spcAft>
              <a:buNone/>
            </a:pPr>
            <a:r>
              <a:rPr lang="en-IN" sz="2000" dirty="0">
                <a:solidFill>
                  <a:schemeClr val="lt1"/>
                </a:solidFill>
                <a:latin typeface="Rockwell"/>
                <a:ea typeface="Rockwell"/>
                <a:cs typeface="Rockwell"/>
                <a:sym typeface="Rockwell"/>
              </a:rPr>
              <a:t> This is where </a:t>
            </a:r>
            <a:r>
              <a:rPr lang="en-IN" sz="3600" dirty="0">
                <a:solidFill>
                  <a:schemeClr val="lt1"/>
                </a:solidFill>
                <a:latin typeface="Rockwell"/>
                <a:ea typeface="Rockwell"/>
                <a:cs typeface="Rockwell"/>
                <a:sym typeface="Rockwell"/>
              </a:rPr>
              <a:t>line search </a:t>
            </a:r>
            <a:r>
              <a:rPr lang="en-IN" sz="2000" dirty="0">
                <a:solidFill>
                  <a:schemeClr val="lt1"/>
                </a:solidFill>
                <a:latin typeface="Rockwell"/>
                <a:ea typeface="Rockwell"/>
                <a:cs typeface="Rockwell"/>
                <a:sym typeface="Rockwell"/>
              </a:rPr>
              <a:t>strategy comes into picture which finds good value of  step size &amp; hence  better rate of convergence at a slight increase in computational spending.</a:t>
            </a:r>
            <a:endParaRPr sz="2000" dirty="0">
              <a:solidFill>
                <a:schemeClr val="lt1"/>
              </a:solidFill>
              <a:latin typeface="Rockwell"/>
              <a:ea typeface="Rockwell"/>
              <a:cs typeface="Rockwell"/>
              <a:sym typeface="Rockwell"/>
            </a:endParaRPr>
          </a:p>
        </p:txBody>
      </p:sp>
      <p:sp>
        <p:nvSpPr>
          <p:cNvPr id="170" name="Google Shape;170;p22"/>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3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8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p:nvPr/>
        </p:nvSpPr>
        <p:spPr>
          <a:xfrm>
            <a:off x="2499360" y="209154"/>
            <a:ext cx="689864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a:solidFill>
                  <a:schemeClr val="lt1"/>
                </a:solidFill>
                <a:latin typeface="Rockwell"/>
                <a:ea typeface="Rockwell"/>
                <a:cs typeface="Rockwell"/>
                <a:sym typeface="Rockwell"/>
              </a:rPr>
              <a:t>Unconstrained Minimization</a:t>
            </a:r>
            <a:endParaRPr/>
          </a:p>
        </p:txBody>
      </p:sp>
      <p:sp>
        <p:nvSpPr>
          <p:cNvPr id="176" name="Google Shape;176;p23"/>
          <p:cNvSpPr txBox="1"/>
          <p:nvPr/>
        </p:nvSpPr>
        <p:spPr>
          <a:xfrm>
            <a:off x="1477134" y="1574866"/>
            <a:ext cx="8829040" cy="677108"/>
          </a:xfrm>
          <a:prstGeom prst="rect">
            <a:avLst/>
          </a:prstGeom>
          <a:blipFill rotWithShape="1">
            <a:blip r:embed="rId3">
              <a:alphaModFix/>
            </a:blip>
            <a:stretch>
              <a:fillRect t="-450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177" name="Google Shape;177;p23"/>
          <p:cNvSpPr txBox="1"/>
          <p:nvPr/>
        </p:nvSpPr>
        <p:spPr>
          <a:xfrm>
            <a:off x="2811393" y="2122381"/>
            <a:ext cx="6065520" cy="830997"/>
          </a:xfrm>
          <a:prstGeom prst="rect">
            <a:avLst/>
          </a:prstGeom>
          <a:blipFill rotWithShape="1">
            <a:blip r:embed="rId4">
              <a:alphaModFix/>
            </a:blip>
            <a:stretch>
              <a:fillRect t="-6616" b="-1544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latin typeface="Rockwell"/>
                <a:ea typeface="Rockwell"/>
                <a:cs typeface="Rockwell"/>
                <a:sym typeface="Rockwell"/>
              </a:rPr>
              <a:t> </a:t>
            </a:r>
            <a:endParaRPr dirty="0"/>
          </a:p>
        </p:txBody>
      </p:sp>
      <p:sp>
        <p:nvSpPr>
          <p:cNvPr id="178" name="Google Shape;178;p23"/>
          <p:cNvSpPr txBox="1"/>
          <p:nvPr/>
        </p:nvSpPr>
        <p:spPr>
          <a:xfrm>
            <a:off x="-574652" y="4194838"/>
            <a:ext cx="6776720" cy="52899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latin typeface="Rockwell"/>
                <a:ea typeface="Rockwell"/>
                <a:cs typeface="Rockwell"/>
                <a:sym typeface="Rockwell"/>
              </a:rPr>
              <a:t> </a:t>
            </a:r>
            <a:endParaRPr dirty="0"/>
          </a:p>
        </p:txBody>
      </p:sp>
      <p:pic>
        <p:nvPicPr>
          <p:cNvPr id="179" name="Google Shape;179;p23"/>
          <p:cNvPicPr preferRelativeResize="0"/>
          <p:nvPr/>
        </p:nvPicPr>
        <p:blipFill rotWithShape="1">
          <a:blip r:embed="rId6">
            <a:alphaModFix/>
          </a:blip>
          <a:srcRect/>
          <a:stretch/>
        </p:blipFill>
        <p:spPr>
          <a:xfrm>
            <a:off x="6285980" y="3332444"/>
            <a:ext cx="5181866" cy="3213265"/>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0" name="Google Shape;180;p23"/>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78"/>
                                        </p:tgtEl>
                                        <p:attrNameLst>
                                          <p:attrName>style.visibility</p:attrName>
                                        </p:attrNameLst>
                                      </p:cBhvr>
                                      <p:to>
                                        <p:strVal val="visible"/>
                                      </p:to>
                                    </p:set>
                                    <p:anim calcmode="lin" valueType="num">
                                      <p:cBhvr additive="base">
                                        <p:cTn id="15" dur="1000"/>
                                        <p:tgtEl>
                                          <p:spTgt spid="178"/>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179"/>
                                        </p:tgtEl>
                                        <p:attrNameLst>
                                          <p:attrName>style.visibility</p:attrName>
                                        </p:attrNameLst>
                                      </p:cBhvr>
                                      <p:to>
                                        <p:strVal val="visible"/>
                                      </p:to>
                                    </p:set>
                                    <p:anim calcmode="lin" valueType="num">
                                      <p:cBhvr additive="base">
                                        <p:cTn id="20" dur="1000"/>
                                        <p:tgtEl>
                                          <p:spTgt spid="1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p:nvPr/>
        </p:nvSpPr>
        <p:spPr>
          <a:xfrm>
            <a:off x="4521200" y="182880"/>
            <a:ext cx="50598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94" name="Google Shape;194;p25"/>
          <p:cNvSpPr txBox="1"/>
          <p:nvPr/>
        </p:nvSpPr>
        <p:spPr>
          <a:xfrm>
            <a:off x="1751680" y="182865"/>
            <a:ext cx="8991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lt1"/>
                </a:solidFill>
                <a:latin typeface="Cambria Math"/>
                <a:ea typeface="Cambria Math"/>
                <a:cs typeface="Cambria Math"/>
                <a:sym typeface="Cambria Math"/>
              </a:rPr>
              <a:t>How to check whether direction is Descent direction or not</a:t>
            </a:r>
            <a:r>
              <a:rPr lang="en-IN" sz="2400">
                <a:solidFill>
                  <a:schemeClr val="lt1"/>
                </a:solidFill>
                <a:latin typeface="Rockwell"/>
                <a:ea typeface="Rockwell"/>
                <a:cs typeface="Rockwell"/>
                <a:sym typeface="Rockwell"/>
              </a:rPr>
              <a:t>? </a:t>
            </a:r>
            <a:endParaRPr/>
          </a:p>
        </p:txBody>
      </p:sp>
      <p:sp>
        <p:nvSpPr>
          <p:cNvPr id="195" name="Google Shape;195;p25"/>
          <p:cNvSpPr txBox="1"/>
          <p:nvPr/>
        </p:nvSpPr>
        <p:spPr>
          <a:xfrm>
            <a:off x="1751681" y="3966923"/>
            <a:ext cx="8879595" cy="830997"/>
          </a:xfrm>
          <a:prstGeom prst="rect">
            <a:avLst/>
          </a:prstGeom>
          <a:blipFill rotWithShape="1">
            <a:blip r:embed="rId3">
              <a:alphaModFix/>
            </a:blip>
            <a:stretch>
              <a:fillRect l="-1029" t="-5881" b="-161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196" name="Google Shape;196;p25"/>
          <p:cNvSpPr txBox="1"/>
          <p:nvPr/>
        </p:nvSpPr>
        <p:spPr>
          <a:xfrm>
            <a:off x="1751680" y="5387248"/>
            <a:ext cx="8879595" cy="830997"/>
          </a:xfrm>
          <a:prstGeom prst="rect">
            <a:avLst/>
          </a:prstGeom>
          <a:blipFill rotWithShape="1">
            <a:blip r:embed="rId4">
              <a:alphaModFix/>
            </a:blip>
            <a:stretch>
              <a:fillRect l="-891" t="-5881" b="-161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197" name="Google Shape;197;p25"/>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6</a:t>
            </a:fld>
            <a:endParaRPr/>
          </a:p>
        </p:txBody>
      </p:sp>
      <p:sp>
        <p:nvSpPr>
          <p:cNvPr id="198" name="Google Shape;198;p25"/>
          <p:cNvSpPr txBox="1"/>
          <p:nvPr/>
        </p:nvSpPr>
        <p:spPr>
          <a:xfrm>
            <a:off x="1343800" y="18767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a:solidFill>
                  <a:schemeClr val="dk1"/>
                </a:solidFill>
                <a:latin typeface="Cambria Math"/>
                <a:ea typeface="Cambria Math"/>
                <a:cs typeface="Cambria Math"/>
                <a:sym typeface="Cambria Math"/>
              </a:rPr>
              <a:t> </a:t>
            </a:r>
            <a:endParaRPr sz="2700"/>
          </a:p>
        </p:txBody>
      </p:sp>
      <p:pic>
        <p:nvPicPr>
          <p:cNvPr id="3" name="Picture 2">
            <a:extLst>
              <a:ext uri="{FF2B5EF4-FFF2-40B4-BE49-F238E27FC236}">
                <a16:creationId xmlns:a16="http://schemas.microsoft.com/office/drawing/2014/main" id="{B6415150-3131-6FD6-395B-970F5397620C}"/>
              </a:ext>
            </a:extLst>
          </p:cNvPr>
          <p:cNvPicPr>
            <a:picLocks noChangeAspect="1"/>
          </p:cNvPicPr>
          <p:nvPr/>
        </p:nvPicPr>
        <p:blipFill>
          <a:blip r:embed="rId5"/>
          <a:stretch>
            <a:fillRect/>
          </a:stretch>
        </p:blipFill>
        <p:spPr>
          <a:xfrm>
            <a:off x="3465026" y="940787"/>
            <a:ext cx="4971815" cy="26182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p:nvPr/>
        </p:nvSpPr>
        <p:spPr>
          <a:xfrm>
            <a:off x="2956193" y="144444"/>
            <a:ext cx="6279614" cy="466666"/>
          </a:xfrm>
          <a:prstGeom prst="rect">
            <a:avLst/>
          </a:prstGeom>
          <a:blipFill rotWithShape="1">
            <a:blip r:embed="rId3">
              <a:alphaModFix/>
            </a:blip>
            <a:stretch>
              <a:fillRect t="-10522" b="-2894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pic>
        <p:nvPicPr>
          <p:cNvPr id="186" name="Google Shape;186;p24"/>
          <p:cNvPicPr preferRelativeResize="0"/>
          <p:nvPr/>
        </p:nvPicPr>
        <p:blipFill rotWithShape="1">
          <a:blip r:embed="rId4">
            <a:alphaModFix/>
          </a:blip>
          <a:srcRect/>
          <a:stretch/>
        </p:blipFill>
        <p:spPr>
          <a:xfrm>
            <a:off x="2956193" y="835895"/>
            <a:ext cx="5484558" cy="3889559"/>
          </a:xfrm>
          <a:prstGeom prst="rect">
            <a:avLst/>
          </a:prstGeom>
          <a:noFill/>
          <a:ln>
            <a:noFill/>
          </a:ln>
        </p:spPr>
      </p:pic>
      <p:sp>
        <p:nvSpPr>
          <p:cNvPr id="187" name="Google Shape;187;p24"/>
          <p:cNvSpPr txBox="1"/>
          <p:nvPr/>
        </p:nvSpPr>
        <p:spPr>
          <a:xfrm>
            <a:off x="216665" y="4760041"/>
            <a:ext cx="11975335" cy="20313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dirty="0">
                <a:solidFill>
                  <a:schemeClr val="lt1"/>
                </a:solidFill>
                <a:latin typeface="Rockwell"/>
                <a:ea typeface="Rockwell"/>
                <a:cs typeface="Rockwell"/>
                <a:sym typeface="Rockwell"/>
              </a:rPr>
              <a:t>Value of function decreases if we move towards the inner most concentric circle</a:t>
            </a:r>
            <a:endParaRPr dirty="0"/>
          </a:p>
          <a:p>
            <a:pPr marL="0" marR="0" lvl="0" indent="0" algn="ctr" rtl="0">
              <a:spcBef>
                <a:spcPts val="0"/>
              </a:spcBef>
              <a:spcAft>
                <a:spcPts val="0"/>
              </a:spcAft>
              <a:buNone/>
            </a:pPr>
            <a:r>
              <a:rPr lang="en-IN" sz="2400" dirty="0">
                <a:solidFill>
                  <a:schemeClr val="lt1"/>
                </a:solidFill>
                <a:latin typeface="Rockwell"/>
                <a:ea typeface="Rockwell"/>
                <a:cs typeface="Rockwell"/>
                <a:sym typeface="Rockwell"/>
              </a:rPr>
              <a:t> and increases if we move away from local minimum.</a:t>
            </a:r>
            <a:endParaRPr dirty="0"/>
          </a:p>
          <a:p>
            <a:pPr marL="0" marR="0" lvl="0" indent="0" algn="ctr" rtl="0">
              <a:spcBef>
                <a:spcPts val="0"/>
              </a:spcBef>
              <a:spcAft>
                <a:spcPts val="0"/>
              </a:spcAft>
              <a:buNone/>
            </a:pPr>
            <a:endParaRPr sz="2000" dirty="0">
              <a:solidFill>
                <a:schemeClr val="lt1"/>
              </a:solidFill>
              <a:latin typeface="Rockwell"/>
              <a:ea typeface="Rockwell"/>
              <a:cs typeface="Rockwell"/>
              <a:sym typeface="Rockwell"/>
            </a:endParaRPr>
          </a:p>
          <a:p>
            <a:pPr marL="0" marR="0" lvl="0" indent="0" algn="ctr" rtl="0">
              <a:spcBef>
                <a:spcPts val="0"/>
              </a:spcBef>
              <a:spcAft>
                <a:spcPts val="0"/>
              </a:spcAft>
              <a:buNone/>
            </a:pPr>
            <a:r>
              <a:rPr lang="en-IN" sz="2000" dirty="0">
                <a:solidFill>
                  <a:schemeClr val="lt1"/>
                </a:solidFill>
                <a:latin typeface="Rockwell"/>
                <a:ea typeface="Rockwell"/>
                <a:cs typeface="Rockwell"/>
                <a:sym typeface="Rockwell"/>
              </a:rPr>
              <a:t>( So it is characteristics of local min point , that function value does not decrease in local neighbourhood of local min point, it either remains constant or increases ) .</a:t>
            </a:r>
            <a:endParaRPr dirty="0"/>
          </a:p>
          <a:p>
            <a:pPr marL="0" marR="0" lvl="0" indent="0" algn="l" rtl="0">
              <a:spcBef>
                <a:spcPts val="0"/>
              </a:spcBef>
              <a:spcAft>
                <a:spcPts val="0"/>
              </a:spcAft>
              <a:buNone/>
            </a:pPr>
            <a:endParaRPr sz="1800" dirty="0">
              <a:solidFill>
                <a:schemeClr val="lt1"/>
              </a:solidFill>
              <a:latin typeface="Rockwell"/>
              <a:ea typeface="Rockwell"/>
              <a:cs typeface="Rockwell"/>
              <a:sym typeface="Rockwell"/>
            </a:endParaRPr>
          </a:p>
        </p:txBody>
      </p:sp>
      <p:sp>
        <p:nvSpPr>
          <p:cNvPr id="188" name="Google Shape;188;p24"/>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4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p:nvPr/>
        </p:nvSpPr>
        <p:spPr>
          <a:xfrm>
            <a:off x="1117600" y="406400"/>
            <a:ext cx="1007872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chemeClr val="lt1"/>
                </a:solidFill>
                <a:latin typeface="Rockwell"/>
                <a:ea typeface="Rockwell"/>
                <a:cs typeface="Rockwell"/>
                <a:sym typeface="Rockwell"/>
              </a:rPr>
              <a:t>One Interesting FACT is that Local Minimum is a point where does not exist a Descent direction </a:t>
            </a:r>
            <a:endParaRPr/>
          </a:p>
        </p:txBody>
      </p:sp>
      <p:sp>
        <p:nvSpPr>
          <p:cNvPr id="204" name="Google Shape;204;p26"/>
          <p:cNvSpPr txBox="1"/>
          <p:nvPr/>
        </p:nvSpPr>
        <p:spPr>
          <a:xfrm>
            <a:off x="1566537" y="1967786"/>
            <a:ext cx="962152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lt1"/>
                </a:solidFill>
                <a:latin typeface="Rockwell"/>
                <a:ea typeface="Rockwell"/>
                <a:cs typeface="Rockwell"/>
                <a:sym typeface="Rockwell"/>
              </a:rPr>
              <a:t>It is Nothing but a </a:t>
            </a:r>
            <a:r>
              <a:rPr lang="en-IN" sz="2800">
                <a:solidFill>
                  <a:schemeClr val="lt1"/>
                </a:solidFill>
                <a:latin typeface="Rockwell"/>
                <a:ea typeface="Rockwell"/>
                <a:cs typeface="Rockwell"/>
                <a:sym typeface="Rockwell"/>
              </a:rPr>
              <a:t>FONC</a:t>
            </a:r>
            <a:r>
              <a:rPr lang="en-IN" sz="1800">
                <a:solidFill>
                  <a:schemeClr val="lt1"/>
                </a:solidFill>
                <a:latin typeface="Rockwell"/>
                <a:ea typeface="Rockwell"/>
                <a:cs typeface="Rockwell"/>
                <a:sym typeface="Rockwell"/>
              </a:rPr>
              <a:t> </a:t>
            </a:r>
            <a:r>
              <a:rPr lang="en-IN" sz="2000">
                <a:solidFill>
                  <a:schemeClr val="lt1"/>
                </a:solidFill>
                <a:latin typeface="Rockwell"/>
                <a:ea typeface="Rockwell"/>
                <a:cs typeface="Rockwell"/>
                <a:sym typeface="Rockwell"/>
              </a:rPr>
              <a:t>for Unconstrained Minimization</a:t>
            </a:r>
            <a:endParaRPr/>
          </a:p>
        </p:txBody>
      </p:sp>
      <p:sp>
        <p:nvSpPr>
          <p:cNvPr id="205" name="Google Shape;205;p26"/>
          <p:cNvSpPr txBox="1"/>
          <p:nvPr/>
        </p:nvSpPr>
        <p:spPr>
          <a:xfrm>
            <a:off x="1708655" y="4172176"/>
            <a:ext cx="9072880" cy="738664"/>
          </a:xfrm>
          <a:prstGeom prst="rect">
            <a:avLst/>
          </a:prstGeom>
          <a:blipFill rotWithShape="1">
            <a:blip r:embed="rId3">
              <a:alphaModFix/>
            </a:blip>
            <a:stretch>
              <a:fillRect l="-1004" b="-1721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206" name="Google Shape;206;p26"/>
          <p:cNvSpPr txBox="1"/>
          <p:nvPr/>
        </p:nvSpPr>
        <p:spPr>
          <a:xfrm>
            <a:off x="1305560" y="5524944"/>
            <a:ext cx="938784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lt1"/>
                </a:solidFill>
                <a:latin typeface="Rockwell"/>
                <a:ea typeface="Rockwell"/>
                <a:cs typeface="Rockwell"/>
                <a:sym typeface="Rockwell"/>
              </a:rPr>
              <a:t>It provide stopping condition for optimisation algorithm</a:t>
            </a:r>
            <a:endParaRPr/>
          </a:p>
        </p:txBody>
      </p:sp>
      <p:sp>
        <p:nvSpPr>
          <p:cNvPr id="207" name="Google Shape;207;p26"/>
          <p:cNvSpPr/>
          <p:nvPr/>
        </p:nvSpPr>
        <p:spPr>
          <a:xfrm>
            <a:off x="5936622" y="3059668"/>
            <a:ext cx="440675" cy="738664"/>
          </a:xfrm>
          <a:prstGeom prst="downArrow">
            <a:avLst>
              <a:gd name="adj1" fmla="val 50000"/>
              <a:gd name="adj2" fmla="val 50000"/>
            </a:avLst>
          </a:prstGeom>
          <a:solidFill>
            <a:schemeClr val="accent1"/>
          </a:solidFill>
          <a:ln w="19050" cap="flat" cmpd="sng">
            <a:solidFill>
              <a:srgbClr val="5E87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208" name="Google Shape;208;p26"/>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
                                        </p:tgtEl>
                                        <p:attrNameLst>
                                          <p:attrName>style.visibility</p:attrName>
                                        </p:attrNameLst>
                                      </p:cBhvr>
                                      <p:to>
                                        <p:strVal val="visible"/>
                                      </p:to>
                                    </p:set>
                                    <p:animEffect transition="in" filter="fade">
                                      <p:cBhvr>
                                        <p:cTn id="17" dur="1000"/>
                                        <p:tgtEl>
                                          <p:spTgt spid="205"/>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p:nvPr/>
        </p:nvSpPr>
        <p:spPr>
          <a:xfrm>
            <a:off x="1567516" y="387854"/>
            <a:ext cx="9716877" cy="223542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214" name="Google Shape;214;p27"/>
          <p:cNvSpPr txBox="1"/>
          <p:nvPr/>
        </p:nvSpPr>
        <p:spPr>
          <a:xfrm>
            <a:off x="1483360" y="5349895"/>
            <a:ext cx="9225280" cy="15081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lt1"/>
                </a:solidFill>
                <a:latin typeface="Rockwell"/>
                <a:ea typeface="Rockwell"/>
                <a:cs typeface="Rockwell"/>
                <a:sym typeface="Rockwell"/>
              </a:rPr>
              <a:t>Need higher order derivative to tell which stationary point is local minima</a:t>
            </a:r>
            <a:endParaRPr/>
          </a:p>
          <a:p>
            <a:pPr marL="0" marR="0" lvl="0" indent="0" algn="ctr" rtl="0">
              <a:spcBef>
                <a:spcPts val="0"/>
              </a:spcBef>
              <a:spcAft>
                <a:spcPts val="0"/>
              </a:spcAft>
              <a:buNone/>
            </a:pPr>
            <a:r>
              <a:rPr lang="en-IN" sz="2000">
                <a:solidFill>
                  <a:schemeClr val="lt1"/>
                </a:solidFill>
                <a:latin typeface="Rockwell"/>
                <a:ea typeface="Rockwell"/>
                <a:cs typeface="Rockwell"/>
                <a:sym typeface="Rockwell"/>
              </a:rPr>
              <a:t>Which take us to</a:t>
            </a:r>
            <a:endParaRPr/>
          </a:p>
          <a:p>
            <a:pPr marL="0" marR="0" lvl="0" indent="0" algn="ctr" rtl="0">
              <a:spcBef>
                <a:spcPts val="0"/>
              </a:spcBef>
              <a:spcAft>
                <a:spcPts val="0"/>
              </a:spcAft>
              <a:buNone/>
            </a:pPr>
            <a:endParaRPr sz="2000">
              <a:solidFill>
                <a:schemeClr val="lt1"/>
              </a:solidFill>
              <a:latin typeface="Rockwell"/>
              <a:ea typeface="Rockwell"/>
              <a:cs typeface="Rockwell"/>
              <a:sym typeface="Rockwell"/>
            </a:endParaRPr>
          </a:p>
          <a:p>
            <a:pPr marL="0" marR="0" lvl="0" indent="0" algn="ctr" rtl="0">
              <a:spcBef>
                <a:spcPts val="0"/>
              </a:spcBef>
              <a:spcAft>
                <a:spcPts val="0"/>
              </a:spcAft>
              <a:buNone/>
            </a:pPr>
            <a:r>
              <a:rPr lang="en-IN" sz="3200">
                <a:solidFill>
                  <a:schemeClr val="lt1"/>
                </a:solidFill>
                <a:latin typeface="Rockwell"/>
                <a:ea typeface="Rockwell"/>
                <a:cs typeface="Rockwell"/>
                <a:sym typeface="Rockwell"/>
              </a:rPr>
              <a:t>“ SONC ”</a:t>
            </a:r>
            <a:endParaRPr/>
          </a:p>
        </p:txBody>
      </p:sp>
      <p:sp>
        <p:nvSpPr>
          <p:cNvPr id="215" name="Google Shape;215;p27"/>
          <p:cNvSpPr txBox="1"/>
          <p:nvPr/>
        </p:nvSpPr>
        <p:spPr>
          <a:xfrm>
            <a:off x="5640636" y="2974554"/>
            <a:ext cx="65"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217" name="Google Shape;217;p27"/>
          <p:cNvSpPr txBox="1"/>
          <p:nvPr/>
        </p:nvSpPr>
        <p:spPr>
          <a:xfrm>
            <a:off x="1976086" y="2974554"/>
            <a:ext cx="8423130" cy="1881412"/>
          </a:xfrm>
          <a:prstGeom prst="rect">
            <a:avLst/>
          </a:prstGeom>
          <a:blipFill rotWithShape="1">
            <a:blip r:embed="rId4">
              <a:alphaModFix/>
            </a:blip>
            <a:stretch>
              <a:fillRect b="-61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Rockwell"/>
                <a:ea typeface="Rockwell"/>
                <a:cs typeface="Rockwell"/>
                <a:sym typeface="Rockwell"/>
              </a:rPr>
              <a:t> </a:t>
            </a:r>
            <a:endParaRPr/>
          </a:p>
        </p:txBody>
      </p:sp>
      <p:sp>
        <p:nvSpPr>
          <p:cNvPr id="218" name="Google Shape;218;p27"/>
          <p:cNvSpPr txBox="1">
            <a:spLocks noGrp="1"/>
          </p:cNvSpPr>
          <p:nvPr>
            <p:ph type="sldNum" idx="12"/>
          </p:nvPr>
        </p:nvSpPr>
        <p:spPr>
          <a:xfrm>
            <a:off x="10514011" y="5883275"/>
            <a:ext cx="75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9</a:t>
            </a:fld>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2F739B-7CA7-9CB2-1758-17EED918FCB9}"/>
                  </a:ext>
                </a:extLst>
              </p:cNvPr>
              <p:cNvSpPr txBox="1"/>
              <p:nvPr/>
            </p:nvSpPr>
            <p:spPr>
              <a:xfrm>
                <a:off x="3954482" y="1576662"/>
                <a:ext cx="7137070" cy="1295163"/>
              </a:xfrm>
              <a:prstGeom prst="rect">
                <a:avLst/>
              </a:prstGeom>
              <a:noFill/>
            </p:spPr>
            <p:txBody>
              <a:bodyPr wrap="square" rtlCol="0">
                <a:spAutoFit/>
              </a:bodyPr>
              <a:lstStyle/>
              <a:p>
                <a:r>
                  <a:rPr lang="en-IN" sz="2400" dirty="0">
                    <a:solidFill>
                      <a:schemeClr val="bg1"/>
                    </a:solidFill>
                    <a:latin typeface="Rockwell" panose="02060603020205020403" pitchFamily="18" charset="0"/>
                  </a:rPr>
                  <a:t>g(x) </a:t>
                </a:r>
                <a:r>
                  <a:rPr lang="en-IN" sz="2800" dirty="0">
                    <a:solidFill>
                      <a:schemeClr val="bg1"/>
                    </a:solidFill>
                    <a:latin typeface="Rockwell" panose="02060603020205020403" pitchFamily="18" charset="0"/>
                  </a:rPr>
                  <a:t>=  </a:t>
                </a:r>
                <a14:m>
                  <m:oMath xmlns:m="http://schemas.openxmlformats.org/officeDocument/2006/math">
                    <m:d>
                      <m:dPr>
                        <m:ctrlPr>
                          <a:rPr lang="en-IN" sz="2800" i="1" smtClean="0">
                            <a:solidFill>
                              <a:schemeClr val="bg1"/>
                            </a:solidFill>
                            <a:latin typeface="Cambria Math" panose="02040503050406030204" pitchFamily="18" charset="0"/>
                          </a:rPr>
                        </m:ctrlPr>
                      </m:dPr>
                      <m:e>
                        <m:f>
                          <m:fPr>
                            <m:type m:val="noBar"/>
                            <m:ctrlPr>
                              <a:rPr lang="en-IN" sz="2800" i="1" smtClean="0">
                                <a:solidFill>
                                  <a:schemeClr val="bg1"/>
                                </a:solidFill>
                                <a:latin typeface="Cambria Math" panose="02040503050406030204" pitchFamily="18" charset="0"/>
                              </a:rPr>
                            </m:ctrlPr>
                          </m:fPr>
                          <m:num>
                            <m:func>
                              <m:funcPr>
                                <m:ctrlPr>
                                  <a:rPr lang="en-IN" sz="2800" b="0" i="1" smtClean="0">
                                    <a:solidFill>
                                      <a:schemeClr val="bg1"/>
                                    </a:solidFill>
                                    <a:latin typeface="Cambria Math" panose="02040503050406030204" pitchFamily="18" charset="0"/>
                                  </a:rPr>
                                </m:ctrlPr>
                              </m:funcPr>
                              <m:fName>
                                <m:r>
                                  <m:rPr>
                                    <m:sty m:val="p"/>
                                  </m:rPr>
                                  <a:rPr lang="en-IN" sz="2800" b="0" i="0" smtClean="0">
                                    <a:solidFill>
                                      <a:schemeClr val="bg1"/>
                                    </a:solidFill>
                                    <a:latin typeface="Cambria Math" panose="02040503050406030204" pitchFamily="18" charset="0"/>
                                  </a:rPr>
                                  <m:t>exp</m:t>
                                </m:r>
                              </m:fName>
                              <m:e>
                                <m:d>
                                  <m:dPr>
                                    <m:ctrlPr>
                                      <a:rPr lang="en-IN" sz="2800" b="0" i="1" smtClean="0">
                                        <a:solidFill>
                                          <a:schemeClr val="bg1"/>
                                        </a:solidFill>
                                        <a:latin typeface="Cambria Math" panose="02040503050406030204" pitchFamily="18" charset="0"/>
                                      </a:rPr>
                                    </m:ctrlPr>
                                  </m:dPr>
                                  <m:e>
                                    <m:r>
                                      <a:rPr lang="en-IN" sz="2800" b="0" i="1" smtClean="0">
                                        <a:solidFill>
                                          <a:schemeClr val="bg1"/>
                                        </a:solidFill>
                                        <a:latin typeface="Cambria Math" panose="02040503050406030204" pitchFamily="18" charset="0"/>
                                      </a:rPr>
                                      <m:t>−</m:t>
                                    </m:r>
                                    <m:sSubSup>
                                      <m:sSubSupPr>
                                        <m:ctrlPr>
                                          <a:rPr lang="en-IN" sz="2800" b="0" i="1" smtClean="0">
                                            <a:solidFill>
                                              <a:schemeClr val="bg1"/>
                                            </a:solidFill>
                                            <a:latin typeface="Cambria Math" panose="02040503050406030204" pitchFamily="18" charset="0"/>
                                          </a:rPr>
                                        </m:ctrlPr>
                                      </m:sSubSupPr>
                                      <m:e>
                                        <m:r>
                                          <a:rPr lang="en-IN" sz="2800" b="0" i="1" smtClean="0">
                                            <a:solidFill>
                                              <a:schemeClr val="bg1"/>
                                            </a:solidFill>
                                            <a:latin typeface="Cambria Math" panose="02040503050406030204" pitchFamily="18" charset="0"/>
                                          </a:rPr>
                                          <m:t>𝑥</m:t>
                                        </m:r>
                                      </m:e>
                                      <m:sub>
                                        <m:r>
                                          <a:rPr lang="en-IN" sz="2800" b="0" i="1" smtClean="0">
                                            <a:solidFill>
                                              <a:schemeClr val="bg1"/>
                                            </a:solidFill>
                                            <a:latin typeface="Cambria Math" panose="02040503050406030204" pitchFamily="18" charset="0"/>
                                          </a:rPr>
                                          <m:t>1</m:t>
                                        </m:r>
                                      </m:sub>
                                      <m:sup>
                                        <m:r>
                                          <a:rPr lang="en-IN" sz="2800" b="0" i="1" smtClean="0">
                                            <a:solidFill>
                                              <a:schemeClr val="bg1"/>
                                            </a:solidFill>
                                            <a:latin typeface="Cambria Math" panose="02040503050406030204" pitchFamily="18" charset="0"/>
                                          </a:rPr>
                                          <m:t>2</m:t>
                                        </m:r>
                                      </m:sup>
                                    </m:sSubSup>
                                    <m:r>
                                      <a:rPr lang="en-IN" sz="2800" i="1">
                                        <a:solidFill>
                                          <a:schemeClr val="bg1"/>
                                        </a:solidFill>
                                        <a:latin typeface="Cambria Math" panose="02040503050406030204" pitchFamily="18" charset="0"/>
                                      </a:rPr>
                                      <m:t>−</m:t>
                                    </m:r>
                                    <m:sSubSup>
                                      <m:sSubSupPr>
                                        <m:ctrlPr>
                                          <a:rPr lang="en-IN" sz="2800" i="1">
                                            <a:solidFill>
                                              <a:schemeClr val="bg1"/>
                                            </a:solidFill>
                                            <a:latin typeface="Cambria Math" panose="02040503050406030204" pitchFamily="18" charset="0"/>
                                          </a:rPr>
                                        </m:ctrlPr>
                                      </m:sSubSupPr>
                                      <m:e>
                                        <m:r>
                                          <a:rPr lang="en-IN" sz="2800" i="1">
                                            <a:solidFill>
                                              <a:schemeClr val="bg1"/>
                                            </a:solidFill>
                                            <a:latin typeface="Cambria Math" panose="02040503050406030204" pitchFamily="18" charset="0"/>
                                          </a:rPr>
                                          <m:t>𝑥</m:t>
                                        </m:r>
                                      </m:e>
                                      <m:sub>
                                        <m:r>
                                          <a:rPr lang="en-IN" sz="2800" b="0" i="1" smtClean="0">
                                            <a:solidFill>
                                              <a:schemeClr val="bg1"/>
                                            </a:solidFill>
                                            <a:latin typeface="Cambria Math" panose="02040503050406030204" pitchFamily="18" charset="0"/>
                                          </a:rPr>
                                          <m:t>2</m:t>
                                        </m:r>
                                      </m:sub>
                                      <m:sup>
                                        <m:r>
                                          <a:rPr lang="en-IN" sz="2800" i="1">
                                            <a:solidFill>
                                              <a:schemeClr val="bg1"/>
                                            </a:solidFill>
                                            <a:latin typeface="Cambria Math" panose="02040503050406030204" pitchFamily="18" charset="0"/>
                                          </a:rPr>
                                          <m:t>2</m:t>
                                        </m:r>
                                      </m:sup>
                                    </m:sSubSup>
                                  </m:e>
                                </m:d>
                              </m:e>
                            </m:func>
                            <m:r>
                              <a:rPr lang="en-IN" sz="2800" b="0" i="1" smtClean="0">
                                <a:solidFill>
                                  <a:schemeClr val="bg1"/>
                                </a:solidFill>
                                <a:latin typeface="Cambria Math" panose="02040503050406030204" pitchFamily="18" charset="0"/>
                              </a:rPr>
                              <m:t>(1−2</m:t>
                            </m:r>
                            <m:sSubSup>
                              <m:sSubSupPr>
                                <m:ctrlPr>
                                  <a:rPr lang="en-IN" sz="2800" i="1">
                                    <a:solidFill>
                                      <a:schemeClr val="bg1"/>
                                    </a:solidFill>
                                    <a:latin typeface="Cambria Math" panose="02040503050406030204" pitchFamily="18" charset="0"/>
                                  </a:rPr>
                                </m:ctrlPr>
                              </m:sSubSupPr>
                              <m:e>
                                <m:r>
                                  <a:rPr lang="en-IN" sz="2800" i="1">
                                    <a:solidFill>
                                      <a:schemeClr val="bg1"/>
                                    </a:solidFill>
                                    <a:latin typeface="Cambria Math" panose="02040503050406030204" pitchFamily="18" charset="0"/>
                                  </a:rPr>
                                  <m:t>𝑥</m:t>
                                </m:r>
                              </m:e>
                              <m:sub>
                                <m:r>
                                  <a:rPr lang="en-IN" sz="2800" i="1">
                                    <a:solidFill>
                                      <a:schemeClr val="bg1"/>
                                    </a:solidFill>
                                    <a:latin typeface="Cambria Math" panose="02040503050406030204" pitchFamily="18" charset="0"/>
                                  </a:rPr>
                                  <m:t>1</m:t>
                                </m:r>
                              </m:sub>
                              <m:sup>
                                <m:r>
                                  <a:rPr lang="en-IN" sz="2800" i="1">
                                    <a:solidFill>
                                      <a:schemeClr val="bg1"/>
                                    </a:solidFill>
                                    <a:latin typeface="Cambria Math" panose="02040503050406030204" pitchFamily="18" charset="0"/>
                                  </a:rPr>
                                  <m:t>2</m:t>
                                </m:r>
                              </m:sup>
                            </m:sSubSup>
                            <m:r>
                              <a:rPr lang="en-IN" sz="2800" b="0" i="1" smtClean="0">
                                <a:solidFill>
                                  <a:schemeClr val="bg1"/>
                                </a:solidFill>
                                <a:latin typeface="Cambria Math" panose="02040503050406030204" pitchFamily="18" charset="0"/>
                              </a:rPr>
                              <m:t>)</m:t>
                            </m:r>
                          </m:num>
                          <m:den>
                            <m:func>
                              <m:funcPr>
                                <m:ctrlPr>
                                  <a:rPr lang="en-IN" sz="2800" i="1">
                                    <a:solidFill>
                                      <a:schemeClr val="bg1"/>
                                    </a:solidFill>
                                    <a:latin typeface="Cambria Math" panose="02040503050406030204" pitchFamily="18" charset="0"/>
                                  </a:rPr>
                                </m:ctrlPr>
                              </m:funcPr>
                              <m:fName>
                                <m:r>
                                  <m:rPr>
                                    <m:sty m:val="p"/>
                                  </m:rPr>
                                  <a:rPr lang="en-IN" sz="2800">
                                    <a:solidFill>
                                      <a:schemeClr val="bg1"/>
                                    </a:solidFill>
                                    <a:latin typeface="Cambria Math" panose="02040503050406030204" pitchFamily="18" charset="0"/>
                                  </a:rPr>
                                  <m:t>exp</m:t>
                                </m:r>
                              </m:fName>
                              <m:e>
                                <m:d>
                                  <m:dPr>
                                    <m:ctrlPr>
                                      <a:rPr lang="en-IN" sz="2800" i="1">
                                        <a:solidFill>
                                          <a:schemeClr val="bg1"/>
                                        </a:solidFill>
                                        <a:latin typeface="Cambria Math" panose="02040503050406030204" pitchFamily="18" charset="0"/>
                                      </a:rPr>
                                    </m:ctrlPr>
                                  </m:dPr>
                                  <m:e>
                                    <m:r>
                                      <a:rPr lang="en-IN" sz="2800" i="1">
                                        <a:solidFill>
                                          <a:schemeClr val="bg1"/>
                                        </a:solidFill>
                                        <a:latin typeface="Cambria Math" panose="02040503050406030204" pitchFamily="18" charset="0"/>
                                      </a:rPr>
                                      <m:t>−</m:t>
                                    </m:r>
                                    <m:sSubSup>
                                      <m:sSubSupPr>
                                        <m:ctrlPr>
                                          <a:rPr lang="en-IN" sz="2800" i="1">
                                            <a:solidFill>
                                              <a:schemeClr val="bg1"/>
                                            </a:solidFill>
                                            <a:latin typeface="Cambria Math" panose="02040503050406030204" pitchFamily="18" charset="0"/>
                                          </a:rPr>
                                        </m:ctrlPr>
                                      </m:sSubSupPr>
                                      <m:e>
                                        <m:r>
                                          <a:rPr lang="en-IN" sz="2800" i="1">
                                            <a:solidFill>
                                              <a:schemeClr val="bg1"/>
                                            </a:solidFill>
                                            <a:latin typeface="Cambria Math" panose="02040503050406030204" pitchFamily="18" charset="0"/>
                                          </a:rPr>
                                          <m:t>𝑥</m:t>
                                        </m:r>
                                      </m:e>
                                      <m:sub>
                                        <m:r>
                                          <a:rPr lang="en-IN" sz="2800" i="1">
                                            <a:solidFill>
                                              <a:schemeClr val="bg1"/>
                                            </a:solidFill>
                                            <a:latin typeface="Cambria Math" panose="02040503050406030204" pitchFamily="18" charset="0"/>
                                          </a:rPr>
                                          <m:t>1</m:t>
                                        </m:r>
                                      </m:sub>
                                      <m:sup>
                                        <m:r>
                                          <a:rPr lang="en-IN" sz="2800" i="1">
                                            <a:solidFill>
                                              <a:schemeClr val="bg1"/>
                                            </a:solidFill>
                                            <a:latin typeface="Cambria Math" panose="02040503050406030204" pitchFamily="18" charset="0"/>
                                          </a:rPr>
                                          <m:t>2</m:t>
                                        </m:r>
                                      </m:sup>
                                    </m:sSubSup>
                                    <m:r>
                                      <a:rPr lang="en-IN" sz="2800" i="1">
                                        <a:solidFill>
                                          <a:schemeClr val="bg1"/>
                                        </a:solidFill>
                                        <a:latin typeface="Cambria Math" panose="02040503050406030204" pitchFamily="18" charset="0"/>
                                      </a:rPr>
                                      <m:t>−</m:t>
                                    </m:r>
                                    <m:sSubSup>
                                      <m:sSubSupPr>
                                        <m:ctrlPr>
                                          <a:rPr lang="en-IN" sz="2800" i="1">
                                            <a:solidFill>
                                              <a:schemeClr val="bg1"/>
                                            </a:solidFill>
                                            <a:latin typeface="Cambria Math" panose="02040503050406030204" pitchFamily="18" charset="0"/>
                                          </a:rPr>
                                        </m:ctrlPr>
                                      </m:sSubSupPr>
                                      <m:e>
                                        <m:r>
                                          <a:rPr lang="en-IN" sz="2800" i="1">
                                            <a:solidFill>
                                              <a:schemeClr val="bg1"/>
                                            </a:solidFill>
                                            <a:latin typeface="Cambria Math" panose="02040503050406030204" pitchFamily="18" charset="0"/>
                                          </a:rPr>
                                          <m:t>𝑥</m:t>
                                        </m:r>
                                      </m:e>
                                      <m:sub>
                                        <m:r>
                                          <a:rPr lang="en-IN" sz="2800" i="1">
                                            <a:solidFill>
                                              <a:schemeClr val="bg1"/>
                                            </a:solidFill>
                                            <a:latin typeface="Cambria Math" panose="02040503050406030204" pitchFamily="18" charset="0"/>
                                          </a:rPr>
                                          <m:t>2</m:t>
                                        </m:r>
                                      </m:sub>
                                      <m:sup>
                                        <m:r>
                                          <a:rPr lang="en-IN" sz="2800" i="1">
                                            <a:solidFill>
                                              <a:schemeClr val="bg1"/>
                                            </a:solidFill>
                                            <a:latin typeface="Cambria Math" panose="02040503050406030204" pitchFamily="18" charset="0"/>
                                          </a:rPr>
                                          <m:t>2</m:t>
                                        </m:r>
                                      </m:sup>
                                    </m:sSubSup>
                                  </m:e>
                                </m:d>
                              </m:e>
                            </m:func>
                            <m:r>
                              <a:rPr lang="en-IN" sz="2800" i="1">
                                <a:solidFill>
                                  <a:schemeClr val="bg1"/>
                                </a:solidFill>
                                <a:latin typeface="Cambria Math" panose="02040503050406030204" pitchFamily="18" charset="0"/>
                              </a:rPr>
                              <m:t>(−</m:t>
                            </m:r>
                            <m:sSub>
                              <m:sSubPr>
                                <m:ctrlPr>
                                  <a:rPr lang="en-IN" sz="2800" i="1">
                                    <a:solidFill>
                                      <a:schemeClr val="bg1"/>
                                    </a:solidFill>
                                    <a:latin typeface="Cambria Math" panose="02040503050406030204" pitchFamily="18" charset="0"/>
                                  </a:rPr>
                                </m:ctrlPr>
                              </m:sSubPr>
                              <m:e>
                                <m:r>
                                  <a:rPr lang="en-IN" sz="2800" b="0" i="1" smtClean="0">
                                    <a:solidFill>
                                      <a:schemeClr val="bg1"/>
                                    </a:solidFill>
                                    <a:latin typeface="Cambria Math" panose="02040503050406030204" pitchFamily="18" charset="0"/>
                                  </a:rPr>
                                  <m:t>2</m:t>
                                </m:r>
                                <m:r>
                                  <a:rPr lang="en-IN" sz="2800" i="1">
                                    <a:solidFill>
                                      <a:schemeClr val="bg1"/>
                                    </a:solidFill>
                                    <a:latin typeface="Cambria Math" panose="02040503050406030204" pitchFamily="18" charset="0"/>
                                  </a:rPr>
                                  <m:t>𝑥</m:t>
                                </m:r>
                              </m:e>
                              <m:sub>
                                <m:r>
                                  <a:rPr lang="en-IN" sz="2800" b="0" i="1" smtClean="0">
                                    <a:solidFill>
                                      <a:schemeClr val="bg1"/>
                                    </a:solidFill>
                                    <a:latin typeface="Cambria Math" panose="02040503050406030204" pitchFamily="18" charset="0"/>
                                  </a:rPr>
                                  <m:t>1</m:t>
                                </m:r>
                              </m:sub>
                            </m:sSub>
                            <m:sSub>
                              <m:sSubPr>
                                <m:ctrlPr>
                                  <a:rPr lang="en-IN" sz="2800" i="1">
                                    <a:solidFill>
                                      <a:schemeClr val="bg1"/>
                                    </a:solidFill>
                                    <a:latin typeface="Cambria Math" panose="02040503050406030204" pitchFamily="18" charset="0"/>
                                  </a:rPr>
                                </m:ctrlPr>
                              </m:sSubPr>
                              <m:e>
                                <m:r>
                                  <a:rPr lang="en-IN" sz="2800" i="1">
                                    <a:solidFill>
                                      <a:schemeClr val="bg1"/>
                                    </a:solidFill>
                                    <a:latin typeface="Cambria Math" panose="02040503050406030204" pitchFamily="18" charset="0"/>
                                  </a:rPr>
                                  <m:t>𝑥</m:t>
                                </m:r>
                              </m:e>
                              <m:sub>
                                <m:r>
                                  <a:rPr lang="en-IN" sz="2800" i="1">
                                    <a:solidFill>
                                      <a:schemeClr val="bg1"/>
                                    </a:solidFill>
                                    <a:latin typeface="Cambria Math" panose="02040503050406030204" pitchFamily="18" charset="0"/>
                                  </a:rPr>
                                  <m:t>2</m:t>
                                </m:r>
                              </m:sub>
                            </m:sSub>
                            <m:r>
                              <a:rPr lang="en-IN" sz="2800" i="1">
                                <a:solidFill>
                                  <a:schemeClr val="bg1"/>
                                </a:solidFill>
                                <a:latin typeface="Cambria Math" panose="02040503050406030204" pitchFamily="18" charset="0"/>
                              </a:rPr>
                              <m:t>)</m:t>
                            </m:r>
                          </m:den>
                        </m:f>
                      </m:e>
                    </m:d>
                  </m:oMath>
                </a14:m>
                <a:endParaRPr lang="en-IN" sz="2800" dirty="0">
                  <a:latin typeface="Rockwell" panose="02060603020205020403" pitchFamily="18" charset="0"/>
                </a:endParaRPr>
              </a:p>
              <a:p>
                <a:endParaRPr lang="en-IN" sz="2800" dirty="0">
                  <a:latin typeface="Rockwell" panose="02060603020205020403" pitchFamily="18" charset="0"/>
                </a:endParaRPr>
              </a:p>
            </p:txBody>
          </p:sp>
        </mc:Choice>
        <mc:Fallback xmlns="">
          <p:sp>
            <p:nvSpPr>
              <p:cNvPr id="3" name="TextBox 2">
                <a:extLst>
                  <a:ext uri="{FF2B5EF4-FFF2-40B4-BE49-F238E27FC236}">
                    <a16:creationId xmlns:a16="http://schemas.microsoft.com/office/drawing/2014/main" id="{E32F739B-7CA7-9CB2-1758-17EED918FCB9}"/>
                  </a:ext>
                </a:extLst>
              </p:cNvPr>
              <p:cNvSpPr txBox="1">
                <a:spLocks noRot="1" noChangeAspect="1" noMove="1" noResize="1" noEditPoints="1" noAdjustHandles="1" noChangeArrowheads="1" noChangeShapeType="1" noTextEdit="1"/>
              </p:cNvSpPr>
              <p:nvPr/>
            </p:nvSpPr>
            <p:spPr>
              <a:xfrm>
                <a:off x="3954482" y="1576662"/>
                <a:ext cx="7137070" cy="1295163"/>
              </a:xfrm>
              <a:prstGeom prst="rect">
                <a:avLst/>
              </a:prstGeom>
              <a:blipFill>
                <a:blip r:embed="rId5"/>
                <a:stretch>
                  <a:fillRect l="-1368"/>
                </a:stretch>
              </a:blipFill>
            </p:spPr>
            <p:txBody>
              <a:bodyPr/>
              <a:lstStyle/>
              <a:p>
                <a:r>
                  <a:rPr lang="en-IN">
                    <a:noFill/>
                  </a:rPr>
                  <a:t> </a:t>
                </a:r>
              </a:p>
            </p:txBody>
          </p:sp>
        </mc:Fallback>
      </mc:AlternateContent>
    </p:spTree>
  </p:cSld>
  <p:clrMapOvr>
    <a:masterClrMapping/>
  </p:clrMapOvr>
</p:sld>
</file>

<file path=ppt/theme/theme1.xml><?xml version="1.0" encoding="utf-8"?>
<a:theme xmlns:a="http://schemas.openxmlformats.org/drawingml/2006/main" name="Damask">
  <a:themeElements>
    <a:clrScheme name="Damask">
      <a:dk1>
        <a:srgbClr val="000000"/>
      </a:dk1>
      <a:lt1>
        <a:srgbClr val="FFFFFF"/>
      </a:lt1>
      <a:dk2>
        <a:srgbClr val="6D8C60"/>
      </a:dk2>
      <a:lt2>
        <a:srgbClr val="B1D7A1"/>
      </a:lt2>
      <a:accent1>
        <a:srgbClr val="81B992"/>
      </a:accent1>
      <a:accent2>
        <a:srgbClr val="9ABC65"/>
      </a:accent2>
      <a:accent3>
        <a:srgbClr val="BDB564"/>
      </a:accent3>
      <a:accent4>
        <a:srgbClr val="BD8964"/>
      </a:accent4>
      <a:accent5>
        <a:srgbClr val="BD6466"/>
      </a:accent5>
      <a:accent6>
        <a:srgbClr val="64A4BD"/>
      </a:accent6>
      <a:hlink>
        <a:srgbClr val="8CCC71"/>
      </a:hlink>
      <a:folHlink>
        <a:srgbClr val="A4C7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4517</TotalTime>
  <Words>1474</Words>
  <Application>Microsoft Office PowerPoint</Application>
  <PresentationFormat>Widescreen</PresentationFormat>
  <Paragraphs>199</Paragraphs>
  <Slides>27</Slides>
  <Notes>24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Noto Sans Symbols</vt:lpstr>
      <vt:lpstr>Cambria Math</vt:lpstr>
      <vt:lpstr>Rockwell</vt:lpstr>
      <vt:lpstr>Calibri</vt:lpstr>
      <vt:lpstr>Bookman Old Style</vt:lpstr>
      <vt:lpstr>Wingdings</vt:lpstr>
      <vt:lpstr>Play</vt:lpstr>
      <vt:lpstr>Fira Code</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Phalkey</dc:creator>
  <cp:lastModifiedBy>Saurabh P</cp:lastModifiedBy>
  <cp:revision>3</cp:revision>
  <dcterms:modified xsi:type="dcterms:W3CDTF">2023-05-08T05:57:45Z</dcterms:modified>
</cp:coreProperties>
</file>